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20" r:id="rId1"/>
  </p:sldMasterIdLst>
  <p:notesMasterIdLst>
    <p:notesMasterId r:id="rId21"/>
  </p:notesMasterIdLst>
  <p:handoutMasterIdLst>
    <p:handoutMasterId r:id="rId22"/>
  </p:handoutMasterIdLst>
  <p:sldIdLst>
    <p:sldId id="520" r:id="rId2"/>
    <p:sldId id="679" r:id="rId3"/>
    <p:sldId id="680" r:id="rId4"/>
    <p:sldId id="667" r:id="rId5"/>
    <p:sldId id="696" r:id="rId6"/>
    <p:sldId id="697" r:id="rId7"/>
    <p:sldId id="698" r:id="rId8"/>
    <p:sldId id="700" r:id="rId9"/>
    <p:sldId id="701" r:id="rId10"/>
    <p:sldId id="702" r:id="rId11"/>
    <p:sldId id="703" r:id="rId12"/>
    <p:sldId id="710" r:id="rId13"/>
    <p:sldId id="693" r:id="rId14"/>
    <p:sldId id="709" r:id="rId15"/>
    <p:sldId id="705" r:id="rId16"/>
    <p:sldId id="704" r:id="rId17"/>
    <p:sldId id="684" r:id="rId18"/>
    <p:sldId id="690" r:id="rId19"/>
    <p:sldId id="513" r:id="rId20"/>
  </p:sldIdLst>
  <p:sldSz cx="9144000" cy="6858000" type="screen4x3"/>
  <p:notesSz cx="9928225" cy="6797675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Arial Cyr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Arial Unicode MS" pitchFamily="34" charset="-128"/>
      <p:regular r:id="rId3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53DBB"/>
    <a:srgbClr val="003300"/>
    <a:srgbClr val="8E0000"/>
    <a:srgbClr val="990033"/>
    <a:srgbClr val="FF5050"/>
    <a:srgbClr val="D1F6FD"/>
    <a:srgbClr val="FF7C8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017" autoAdjust="0"/>
  </p:normalViewPr>
  <p:slideViewPr>
    <p:cSldViewPr>
      <p:cViewPr varScale="1">
        <p:scale>
          <a:sx n="99" d="100"/>
          <a:sy n="99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-1602" y="-90"/>
      </p:cViewPr>
      <p:guideLst>
        <p:guide orient="horz" pos="2142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091566287604953E-2"/>
          <c:y val="0.11551585097041435"/>
          <c:w val="0.89843700872501153"/>
          <c:h val="0.647861597462422"/>
        </c:manualLayout>
      </c:layout>
      <c:bar3DChart>
        <c:barDir val="col"/>
        <c:grouping val="clustered"/>
        <c:ser>
          <c:idx val="1"/>
          <c:order val="0"/>
          <c:tx>
            <c:strRef>
              <c:f>Лист3!$B$4</c:f>
              <c:strCache>
                <c:ptCount val="1"/>
                <c:pt idx="0">
                  <c:v>дети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6.3508279891991348E-3"/>
                  <c:y val="8.8184646150428619E-2"/>
                </c:manualLayout>
              </c:layout>
              <c:showVal val="1"/>
            </c:dLbl>
            <c:dLbl>
              <c:idx val="1"/>
              <c:layout>
                <c:manualLayout>
                  <c:x val="4.7631209918993578E-3"/>
                  <c:y val="9.3223768787595848E-2"/>
                </c:manualLayout>
              </c:layout>
              <c:showVal val="1"/>
            </c:dLbl>
            <c:dLbl>
              <c:idx val="2"/>
              <c:layout>
                <c:manualLayout>
                  <c:x val="3.1752889783005643E-3"/>
                  <c:y val="9.5743330106178706E-2"/>
                </c:manualLayout>
              </c:layout>
              <c:showVal val="1"/>
            </c:dLbl>
            <c:dLbl>
              <c:idx val="3"/>
              <c:layout>
                <c:manualLayout>
                  <c:x val="7.9385349864989022E-3"/>
                  <c:y val="9.3223768787595848E-2"/>
                </c:manualLayout>
              </c:layout>
              <c:showVal val="1"/>
            </c:dLbl>
            <c:dLbl>
              <c:idx val="4"/>
              <c:layout>
                <c:manualLayout>
                  <c:x val="4.7631209918993578E-3"/>
                  <c:y val="9.3223768787595848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Лист3!$B$5:$B$9</c:f>
              <c:numCache>
                <c:formatCode>0.0</c:formatCode>
                <c:ptCount val="5"/>
                <c:pt idx="0">
                  <c:v>1918.2</c:v>
                </c:pt>
                <c:pt idx="1">
                  <c:v>1927.8</c:v>
                </c:pt>
                <c:pt idx="2">
                  <c:v>1873.3</c:v>
                </c:pt>
                <c:pt idx="3" formatCode="General">
                  <c:v>1919.7</c:v>
                </c:pt>
                <c:pt idx="4" formatCode="General">
                  <c:v>1902.4</c:v>
                </c:pt>
              </c:numCache>
            </c:numRef>
          </c:val>
          <c:shape val="cylinder"/>
        </c:ser>
        <c:ser>
          <c:idx val="2"/>
          <c:order val="1"/>
          <c:tx>
            <c:strRef>
              <c:f>Лист3!$C$4</c:f>
              <c:strCache>
                <c:ptCount val="1"/>
                <c:pt idx="0">
                  <c:v>подростки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9.5262419837986376E-3"/>
                  <c:y val="9.5743330106178706E-2"/>
                </c:manualLayout>
              </c:layout>
              <c:showVal val="1"/>
            </c:dLbl>
            <c:dLbl>
              <c:idx val="1"/>
              <c:layout>
                <c:manualLayout>
                  <c:x val="6.3508279891991348E-3"/>
                  <c:y val="9.3223768787595848E-2"/>
                </c:manualLayout>
              </c:layout>
              <c:showVal val="1"/>
            </c:dLbl>
            <c:dLbl>
              <c:idx val="2"/>
              <c:layout>
                <c:manualLayout>
                  <c:x val="3.1754139945995492E-3"/>
                  <c:y val="9.3223768787595848E-2"/>
                </c:manualLayout>
              </c:layout>
              <c:showVal val="1"/>
            </c:dLbl>
            <c:dLbl>
              <c:idx val="3"/>
              <c:layout>
                <c:manualLayout>
                  <c:x val="9.5262419837986376E-3"/>
                  <c:y val="0.10330201406192972"/>
                </c:manualLayout>
              </c:layout>
              <c:showVal val="1"/>
            </c:dLbl>
            <c:dLbl>
              <c:idx val="4"/>
              <c:layout>
                <c:manualLayout>
                  <c:x val="6.3508279891991348E-3"/>
                  <c:y val="0.1158998206548476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900" b="1"/>
                </a:pPr>
                <a:endParaRPr lang="ru-RU"/>
              </a:p>
            </c:txPr>
            <c:showVal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Лист3!$C$5:$C$9</c:f>
              <c:numCache>
                <c:formatCode>0.0</c:formatCode>
                <c:ptCount val="5"/>
                <c:pt idx="0">
                  <c:v>1492.8</c:v>
                </c:pt>
                <c:pt idx="1">
                  <c:v>1494</c:v>
                </c:pt>
                <c:pt idx="2">
                  <c:v>1484.7</c:v>
                </c:pt>
                <c:pt idx="3" formatCode="General">
                  <c:v>1519.5</c:v>
                </c:pt>
                <c:pt idx="4" formatCode="General">
                  <c:v>1431</c:v>
                </c:pt>
              </c:numCache>
            </c:numRef>
          </c:val>
          <c:shape val="cylinder"/>
        </c:ser>
        <c:ser>
          <c:idx val="0"/>
          <c:order val="2"/>
          <c:tx>
            <c:strRef>
              <c:f>Лист3!$D$4</c:f>
              <c:strCache>
                <c:ptCount val="1"/>
                <c:pt idx="0">
                  <c:v>взрослые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7.9385349864989022E-3"/>
                  <c:y val="8.3145523513261391E-2"/>
                </c:manualLayout>
              </c:layout>
              <c:showVal val="1"/>
            </c:dLbl>
            <c:dLbl>
              <c:idx val="1"/>
              <c:layout>
                <c:manualLayout>
                  <c:x val="4.7631209918993578E-3"/>
                  <c:y val="8.3145523513261391E-2"/>
                </c:manualLayout>
              </c:layout>
              <c:showVal val="1"/>
            </c:dLbl>
            <c:dLbl>
              <c:idx val="2"/>
              <c:layout>
                <c:manualLayout>
                  <c:x val="1.1113948981098378E-2"/>
                  <c:y val="9.5743330106178706E-2"/>
                </c:manualLayout>
              </c:layout>
              <c:showVal val="1"/>
            </c:dLbl>
            <c:dLbl>
              <c:idx val="3"/>
              <c:layout>
                <c:manualLayout>
                  <c:x val="7.9385349864989022E-3"/>
                  <c:y val="8.5665084831844207E-2"/>
                </c:manualLayout>
              </c:layout>
              <c:showVal val="1"/>
            </c:dLbl>
            <c:dLbl>
              <c:idx val="4"/>
              <c:layout>
                <c:manualLayout>
                  <c:x val="4.7631209918992034E-3"/>
                  <c:y val="8.8184646150428619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900" b="1"/>
                </a:pPr>
                <a:endParaRPr lang="ru-RU"/>
              </a:p>
            </c:txPr>
            <c:showVal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Лист3!$D$5:$D$9</c:f>
              <c:numCache>
                <c:formatCode>0.0</c:formatCode>
                <c:ptCount val="5"/>
                <c:pt idx="0">
                  <c:v>529.79999999999995</c:v>
                </c:pt>
                <c:pt idx="1">
                  <c:v>524.29999999999995</c:v>
                </c:pt>
                <c:pt idx="2">
                  <c:v>491.9</c:v>
                </c:pt>
                <c:pt idx="3" formatCode="General">
                  <c:v>502.9</c:v>
                </c:pt>
                <c:pt idx="4" formatCode="General">
                  <c:v>476.6</c:v>
                </c:pt>
              </c:numCache>
            </c:numRef>
          </c:val>
          <c:shape val="cylinder"/>
        </c:ser>
        <c:dLbls>
          <c:showVal val="1"/>
        </c:dLbls>
        <c:gapWidth val="80"/>
        <c:shape val="box"/>
        <c:axId val="63318272"/>
        <c:axId val="63422464"/>
        <c:axId val="0"/>
      </c:bar3DChart>
      <c:catAx>
        <c:axId val="63318272"/>
        <c:scaling>
          <c:orientation val="minMax"/>
        </c:scaling>
        <c:axPos val="b"/>
        <c:numFmt formatCode="General" sourceLinked="1"/>
        <c:tickLblPos val="low"/>
        <c:spPr>
          <a:ln w="44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3422464"/>
        <c:crosses val="autoZero"/>
        <c:auto val="1"/>
        <c:lblAlgn val="ctr"/>
        <c:lblOffset val="100"/>
        <c:tickLblSkip val="1"/>
        <c:tickMarkSkip val="1"/>
      </c:catAx>
      <c:valAx>
        <c:axId val="63422464"/>
        <c:scaling>
          <c:orientation val="minMax"/>
        </c:scaling>
        <c:axPos val="l"/>
        <c:majorGridlines>
          <c:spPr>
            <a:ln w="3174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показатель на 1000 населения</a:t>
                </a:r>
              </a:p>
            </c:rich>
          </c:tx>
          <c:layout>
            <c:manualLayout>
              <c:xMode val="edge"/>
              <c:yMode val="edge"/>
              <c:x val="7.6244844394450659E-2"/>
              <c:y val="0.21918268706977664"/>
            </c:manualLayout>
          </c:layout>
        </c:title>
        <c:numFmt formatCode="0.0" sourceLinked="0"/>
        <c:tickLblPos val="nextTo"/>
        <c:spPr>
          <a:ln w="44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/>
            </a:pPr>
            <a:endParaRPr lang="ru-RU"/>
          </a:p>
        </c:txPr>
        <c:crossAx val="63318272"/>
        <c:crosses val="autoZero"/>
        <c:crossBetween val="between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0.27828983877015384"/>
          <c:y val="0.8595222106670628"/>
          <c:w val="0.47520022497187858"/>
          <c:h val="8.9144951220720026E-2"/>
        </c:manualLayout>
      </c:layout>
      <c:spPr>
        <a:ln w="3174" cap="rnd">
          <a:solidFill>
            <a:schemeClr val="bg1">
              <a:lumMod val="75000"/>
            </a:schemeClr>
          </a:solidFill>
        </a:ln>
      </c:sp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137746042952896"/>
          <c:y val="7.7819271701500534E-2"/>
          <c:w val="0.78628827081068353"/>
          <c:h val="0.75795050549941134"/>
        </c:manualLayout>
      </c:layout>
      <c:barChart>
        <c:barDir val="col"/>
        <c:grouping val="clustered"/>
        <c:ser>
          <c:idx val="0"/>
          <c:order val="0"/>
          <c:tx>
            <c:strRef>
              <c:f>Лист3!$B$5</c:f>
              <c:strCache>
                <c:ptCount val="1"/>
              </c:strCache>
            </c:strRef>
          </c:tx>
          <c:spPr>
            <a:gradFill flip="none" rotWithShape="1">
              <a:gsLst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  <a:tileRect/>
            </a:gradFill>
            <a:ln w="101600">
              <a:noFill/>
              <a:prstDash val="solid"/>
            </a:ln>
            <a:scene3d>
              <a:camera prst="orthographicFront"/>
              <a:lightRig rig="threePt" dir="t"/>
            </a:scene3d>
            <a:sp3d/>
          </c:spPr>
          <c:dLbls>
            <c:txPr>
              <a:bodyPr rot="-5400000" vert="horz"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Лист3!$A$6:$A$10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1 кв. 2014</c:v>
                </c:pt>
              </c:strCache>
            </c:strRef>
          </c:cat>
          <c:val>
            <c:numRef>
              <c:f>Лист3!$B$6:$B$10</c:f>
              <c:numCache>
                <c:formatCode>#,##0</c:formatCode>
                <c:ptCount val="5"/>
                <c:pt idx="0">
                  <c:v>11084</c:v>
                </c:pt>
                <c:pt idx="1">
                  <c:v>11449</c:v>
                </c:pt>
                <c:pt idx="2">
                  <c:v>14551</c:v>
                </c:pt>
                <c:pt idx="3">
                  <c:v>18849</c:v>
                </c:pt>
                <c:pt idx="4">
                  <c:v>4566</c:v>
                </c:pt>
              </c:numCache>
            </c:numRef>
          </c:val>
        </c:ser>
        <c:dLbls>
          <c:showVal val="1"/>
        </c:dLbls>
        <c:gapWidth val="79"/>
        <c:axId val="123475840"/>
        <c:axId val="123477376"/>
      </c:barChart>
      <c:catAx>
        <c:axId val="123475840"/>
        <c:scaling>
          <c:orientation val="minMax"/>
        </c:scaling>
        <c:axPos val="b"/>
        <c:numFmt formatCode="General" sourceLinked="1"/>
        <c:tickLblPos val="low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ru-RU"/>
          </a:p>
        </c:txPr>
        <c:crossAx val="123477376"/>
        <c:crosses val="autoZero"/>
        <c:auto val="1"/>
        <c:lblAlgn val="ctr"/>
        <c:lblOffset val="100"/>
        <c:tickLblSkip val="1"/>
        <c:tickMarkSkip val="1"/>
      </c:catAx>
      <c:valAx>
        <c:axId val="123477376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/>
                  <a:t>количество</a:t>
                </a:r>
              </a:p>
            </c:rich>
          </c:tx>
          <c:layout>
            <c:manualLayout>
              <c:xMode val="edge"/>
              <c:yMode val="edge"/>
              <c:x val="3.2415690944645754E-2"/>
              <c:y val="0.3657805382735253"/>
            </c:manualLayout>
          </c:layout>
        </c:title>
        <c:numFmt formatCode="#,##0" sourceLinked="0"/>
        <c:tickLblPos val="nextTo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ru-RU"/>
          </a:p>
        </c:txPr>
        <c:crossAx val="123475840"/>
        <c:crosses val="autoZero"/>
        <c:crossBetween val="between"/>
      </c:valAx>
      <c:spPr>
        <a:gradFill rotWithShape="0">
          <a:gsLst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7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091566287604064E-2"/>
          <c:y val="0.11551585097041329"/>
          <c:w val="0.88573532652227382"/>
          <c:h val="0.64786159746241712"/>
        </c:manualLayout>
      </c:layout>
      <c:bar3DChart>
        <c:barDir val="col"/>
        <c:grouping val="clustered"/>
        <c:ser>
          <c:idx val="1"/>
          <c:order val="0"/>
          <c:tx>
            <c:strRef>
              <c:f>Лист3!$B$4</c:f>
              <c:strCache>
                <c:ptCount val="1"/>
                <c:pt idx="0">
                  <c:v>дети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elete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Лист3!$B$5:$B$9</c:f>
              <c:numCache>
                <c:formatCode>0.0</c:formatCode>
                <c:ptCount val="5"/>
                <c:pt idx="0">
                  <c:v>85.1</c:v>
                </c:pt>
                <c:pt idx="1">
                  <c:v>83.3</c:v>
                </c:pt>
                <c:pt idx="2">
                  <c:v>90.5</c:v>
                </c:pt>
                <c:pt idx="3">
                  <c:v>98.3</c:v>
                </c:pt>
                <c:pt idx="4">
                  <c:v>82.6</c:v>
                </c:pt>
              </c:numCache>
            </c:numRef>
          </c:val>
          <c:shape val="cylinder"/>
        </c:ser>
        <c:ser>
          <c:idx val="2"/>
          <c:order val="1"/>
          <c:tx>
            <c:strRef>
              <c:f>Лист3!$C$4</c:f>
              <c:strCache>
                <c:ptCount val="1"/>
                <c:pt idx="0">
                  <c:v>подростки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elete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Лист3!$C$5:$C$9</c:f>
              <c:numCache>
                <c:formatCode>0.0</c:formatCode>
                <c:ptCount val="5"/>
                <c:pt idx="0">
                  <c:v>146.69999999999999</c:v>
                </c:pt>
                <c:pt idx="1">
                  <c:v>154.69999999999999</c:v>
                </c:pt>
                <c:pt idx="2">
                  <c:v>160.6</c:v>
                </c:pt>
                <c:pt idx="3">
                  <c:v>170.6</c:v>
                </c:pt>
                <c:pt idx="4">
                  <c:v>144.30000000000001</c:v>
                </c:pt>
              </c:numCache>
            </c:numRef>
          </c:val>
          <c:shape val="cylinder"/>
        </c:ser>
        <c:dLbls>
          <c:showVal val="1"/>
        </c:dLbls>
        <c:gapWidth val="80"/>
        <c:shape val="box"/>
        <c:axId val="123806848"/>
        <c:axId val="123808384"/>
        <c:axId val="0"/>
      </c:bar3DChart>
      <c:catAx>
        <c:axId val="123806848"/>
        <c:scaling>
          <c:orientation val="minMax"/>
        </c:scaling>
        <c:axPos val="b"/>
        <c:numFmt formatCode="General" sourceLinked="1"/>
        <c:tickLblPos val="low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23808384"/>
        <c:crosses val="autoZero"/>
        <c:auto val="1"/>
        <c:lblAlgn val="ctr"/>
        <c:lblOffset val="100"/>
        <c:tickLblSkip val="1"/>
        <c:tickMarkSkip val="1"/>
      </c:catAx>
      <c:valAx>
        <c:axId val="123808384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700"/>
                </a:pPr>
                <a:r>
                  <a:rPr lang="ru-RU" sz="700"/>
                  <a:t>показатель на 1000 населения</a:t>
                </a:r>
              </a:p>
            </c:rich>
          </c:tx>
          <c:layout>
            <c:manualLayout>
              <c:xMode val="edge"/>
              <c:yMode val="edge"/>
              <c:x val="4.9253754518903521E-2"/>
              <c:y val="0.2116238956291106"/>
            </c:manualLayout>
          </c:layout>
        </c:title>
        <c:numFmt formatCode="0.0" sourceLinked="0"/>
        <c:tickLblPos val="nextTo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/>
            </a:pPr>
            <a:endParaRPr lang="ru-RU"/>
          </a:p>
        </c:txPr>
        <c:crossAx val="123806848"/>
        <c:crosses val="autoZero"/>
        <c:crossBetween val="between"/>
      </c:valAx>
      <c:spPr>
        <a:noFill/>
        <a:ln w="35782">
          <a:noFill/>
        </a:ln>
      </c:spPr>
    </c:plotArea>
    <c:legend>
      <c:legendPos val="b"/>
      <c:layout>
        <c:manualLayout>
          <c:xMode val="edge"/>
          <c:yMode val="edge"/>
          <c:x val="0.16068387587531788"/>
          <c:y val="0.8696005481014617"/>
          <c:w val="0.7107218144099624"/>
          <c:h val="8.2541470110587045E-2"/>
        </c:manualLayout>
      </c:layout>
      <c:spPr>
        <a:ln w="3175" cap="rnd">
          <a:solidFill>
            <a:schemeClr val="bg1">
              <a:lumMod val="75000"/>
            </a:schemeClr>
          </a:solidFill>
        </a:ln>
      </c:sp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602983790350132"/>
          <c:y val="4.7911126194311822E-2"/>
          <c:w val="0.82975185696029008"/>
          <c:h val="0.71147103183821325"/>
        </c:manualLayout>
      </c:layout>
      <c:lineChart>
        <c:grouping val="standard"/>
        <c:ser>
          <c:idx val="1"/>
          <c:order val="0"/>
          <c:tx>
            <c:strRef>
              <c:f>Sheet1!$A$3</c:f>
              <c:strCache>
                <c:ptCount val="1"/>
                <c:pt idx="0">
                  <c:v>дети</c:v>
                </c:pt>
              </c:strCache>
            </c:strRef>
          </c:tx>
          <c:spPr>
            <a:ln w="57150">
              <a:solidFill>
                <a:srgbClr val="8E00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C00000"/>
              </a:solidFill>
              <a:ln w="50800">
                <a:solidFill>
                  <a:srgbClr val="8E0000"/>
                </a:solidFill>
                <a:prstDash val="solid"/>
              </a:ln>
            </c:spPr>
          </c:marker>
          <c:cat>
            <c:numRef>
              <c:f>Sheet1!$B$2:$F$2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Sheet1!$B$3:$F$3</c:f>
              <c:numCache>
                <c:formatCode>0.0</c:formatCode>
                <c:ptCount val="5"/>
                <c:pt idx="0">
                  <c:v>7.6</c:v>
                </c:pt>
                <c:pt idx="1">
                  <c:v>8.3000000000000007</c:v>
                </c:pt>
                <c:pt idx="2">
                  <c:v>8.6</c:v>
                </c:pt>
                <c:pt idx="3">
                  <c:v>9.5</c:v>
                </c:pt>
                <c:pt idx="4">
                  <c:v>10.1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подростки</c:v>
                </c:pt>
              </c:strCache>
            </c:strRef>
          </c:tx>
          <c:spPr>
            <a:ln w="53975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 w="63500">
                <a:solidFill>
                  <a:srgbClr val="FF0000"/>
                </a:solidFill>
              </a:ln>
            </c:spPr>
          </c:marker>
          <c:cat>
            <c:numRef>
              <c:f>Sheet1!$B$2:$F$2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Sheet1!$B$4:$F$4</c:f>
              <c:numCache>
                <c:formatCode>0.0</c:formatCode>
                <c:ptCount val="5"/>
                <c:pt idx="0">
                  <c:v>16.5</c:v>
                </c:pt>
                <c:pt idx="1">
                  <c:v>19.2</c:v>
                </c:pt>
                <c:pt idx="2">
                  <c:v>21.3</c:v>
                </c:pt>
                <c:pt idx="3">
                  <c:v>26.3</c:v>
                </c:pt>
                <c:pt idx="4">
                  <c:v>30.2</c:v>
                </c:pt>
              </c:numCache>
            </c:numRef>
          </c:val>
          <c:smooth val="1"/>
        </c:ser>
        <c:ser>
          <c:idx val="0"/>
          <c:order val="2"/>
          <c:tx>
            <c:strRef>
              <c:f>Sheet1!$A$5</c:f>
              <c:strCache>
                <c:ptCount val="1"/>
                <c:pt idx="0">
                  <c:v>взрослые</c:v>
                </c:pt>
              </c:strCache>
            </c:strRef>
          </c:tx>
          <c:spPr>
            <a:ln w="57150"/>
          </c:spPr>
          <c:marker>
            <c:symbol val="circle"/>
            <c:size val="4"/>
            <c:spPr>
              <a:ln w="69850"/>
            </c:spPr>
          </c:marker>
          <c:cat>
            <c:numRef>
              <c:f>Sheet1!$B$2:$F$2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Sheet1!$B$5:$F$5</c:f>
              <c:numCache>
                <c:formatCode>0.0</c:formatCode>
                <c:ptCount val="5"/>
                <c:pt idx="0">
                  <c:v>4.4000000000000004</c:v>
                </c:pt>
                <c:pt idx="1">
                  <c:v>5</c:v>
                </c:pt>
                <c:pt idx="2">
                  <c:v>4.9000000000000004</c:v>
                </c:pt>
                <c:pt idx="3">
                  <c:v>4.8</c:v>
                </c:pt>
                <c:pt idx="4">
                  <c:v>4.8</c:v>
                </c:pt>
              </c:numCache>
            </c:numRef>
          </c:val>
        </c:ser>
        <c:marker val="1"/>
        <c:axId val="123855616"/>
        <c:axId val="123857536"/>
      </c:lineChart>
      <c:catAx>
        <c:axId val="123855616"/>
        <c:scaling>
          <c:orientation val="minMax"/>
        </c:scaling>
        <c:axPos val="b"/>
        <c:numFmt formatCode="General" sourceLinked="1"/>
        <c:tickLblPos val="nextTo"/>
        <c:spPr>
          <a:ln w="126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23857536"/>
        <c:crosses val="autoZero"/>
        <c:auto val="1"/>
        <c:lblAlgn val="ctr"/>
        <c:lblOffset val="100"/>
        <c:tickLblSkip val="1"/>
        <c:tickMarkSkip val="1"/>
      </c:catAx>
      <c:valAx>
        <c:axId val="123857536"/>
        <c:scaling>
          <c:orientation val="minMax"/>
        </c:scaling>
        <c:axPos val="l"/>
        <c:majorGridlines>
          <c:spPr>
            <a:ln w="3174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700"/>
                </a:pPr>
                <a:r>
                  <a:rPr lang="ru-RU" sz="700"/>
                  <a:t>показатель на 100 000 населения</a:t>
                </a:r>
              </a:p>
            </c:rich>
          </c:tx>
          <c:layout>
            <c:manualLayout>
              <c:xMode val="edge"/>
              <c:yMode val="edge"/>
              <c:x val="3.7457577789870078E-2"/>
              <c:y val="0.13926567081772256"/>
            </c:manualLayout>
          </c:layout>
        </c:title>
        <c:numFmt formatCode="#,##0.0" sourceLinked="0"/>
        <c:tickLblPos val="nextTo"/>
        <c:spPr>
          <a:ln w="126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23855616"/>
        <c:crosses val="autoZero"/>
        <c:crossBetween val="between"/>
      </c:valAx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ln w="25394">
          <a:noFill/>
        </a:ln>
      </c:spPr>
    </c:plotArea>
    <c:legend>
      <c:legendPos val="b"/>
      <c:layout>
        <c:manualLayout>
          <c:xMode val="edge"/>
          <c:yMode val="edge"/>
          <c:x val="0.14712786542236211"/>
          <c:y val="0.8771521177781596"/>
          <c:w val="0.8005846572603047"/>
          <c:h val="8.9778324293933703E-2"/>
        </c:manualLayout>
      </c:layout>
      <c:spPr>
        <a:ln w="3175">
          <a:solidFill>
            <a:schemeClr val="bg1">
              <a:lumMod val="75000"/>
            </a:schemeClr>
          </a:solidFill>
        </a:ln>
      </c:spPr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spPr>
    <a:solidFill>
      <a:srgbClr val="FFFFFF"/>
    </a:solidFill>
    <a:ln w="12697">
      <a:solidFill>
        <a:srgbClr val="FFFFFF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 sz="800" b="0" i="0" u="none" strike="noStrike" baseline="0">
          <a:solidFill>
            <a:srgbClr val="003366"/>
          </a:solidFill>
          <a:latin typeface="+mn-lt"/>
          <a:ea typeface="Arial"/>
          <a:cs typeface="Arial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4924396750353968E-2"/>
          <c:y val="8.4045772721988557E-2"/>
          <c:w val="0.88573525798875885"/>
          <c:h val="0.67102738016058505"/>
        </c:manualLayout>
      </c:layout>
      <c:bar3DChart>
        <c:barDir val="col"/>
        <c:grouping val="clustered"/>
        <c:ser>
          <c:idx val="1"/>
          <c:order val="0"/>
          <c:tx>
            <c:strRef>
              <c:f>Лист3!$B$4</c:f>
              <c:strCache>
                <c:ptCount val="1"/>
                <c:pt idx="0">
                  <c:v>перед поступлением в школу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b="1">
                    <a:solidFill>
                      <a:srgbClr val="0033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Лист3!$B$5:$B$9</c:f>
              <c:numCache>
                <c:formatCode>0.0%</c:formatCode>
                <c:ptCount val="5"/>
                <c:pt idx="0">
                  <c:v>7.0000000000000001E-3</c:v>
                </c:pt>
                <c:pt idx="1">
                  <c:v>7.0000000000000001E-3</c:v>
                </c:pt>
                <c:pt idx="2">
                  <c:v>6.0000000000000001E-3</c:v>
                </c:pt>
                <c:pt idx="3">
                  <c:v>6.0000000000000001E-3</c:v>
                </c:pt>
                <c:pt idx="4">
                  <c:v>5.0000000000000001E-3</c:v>
                </c:pt>
              </c:numCache>
            </c:numRef>
          </c:val>
        </c:ser>
        <c:ser>
          <c:idx val="2"/>
          <c:order val="1"/>
          <c:tx>
            <c:strRef>
              <c:f>Лист3!$C$4</c:f>
              <c:strCache>
                <c:ptCount val="1"/>
                <c:pt idx="0">
                  <c:v>перед окончанием школы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b="1">
                    <a:solidFill>
                      <a:srgbClr val="8E00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Лист3!$A$5:$A$9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Лист3!$C$5:$C$9</c:f>
              <c:numCache>
                <c:formatCode>0.0%</c:formatCode>
                <c:ptCount val="5"/>
                <c:pt idx="0">
                  <c:v>0.121</c:v>
                </c:pt>
                <c:pt idx="1">
                  <c:v>0.11899999999999999</c:v>
                </c:pt>
                <c:pt idx="2">
                  <c:v>0.113</c:v>
                </c:pt>
                <c:pt idx="3">
                  <c:v>0.10100000000000001</c:v>
                </c:pt>
                <c:pt idx="4">
                  <c:v>8.4000000000000005E-2</c:v>
                </c:pt>
              </c:numCache>
            </c:numRef>
          </c:val>
        </c:ser>
        <c:dLbls>
          <c:showVal val="1"/>
        </c:dLbls>
        <c:gapWidth val="80"/>
        <c:shape val="box"/>
        <c:axId val="124111872"/>
        <c:axId val="124121856"/>
        <c:axId val="0"/>
      </c:bar3DChart>
      <c:catAx>
        <c:axId val="124111872"/>
        <c:scaling>
          <c:orientation val="minMax"/>
        </c:scaling>
        <c:axPos val="b"/>
        <c:numFmt formatCode="General" sourceLinked="1"/>
        <c:tickLblPos val="low"/>
        <c:spPr>
          <a:ln w="44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/>
            </a:pPr>
            <a:endParaRPr lang="ru-RU"/>
          </a:p>
        </c:txPr>
        <c:crossAx val="124121856"/>
        <c:crosses val="autoZero"/>
        <c:auto val="1"/>
        <c:lblAlgn val="ctr"/>
        <c:lblOffset val="100"/>
        <c:tickLblSkip val="1"/>
        <c:tickMarkSkip val="1"/>
      </c:catAx>
      <c:valAx>
        <c:axId val="124121856"/>
        <c:scaling>
          <c:orientation val="minMax"/>
        </c:scaling>
        <c:axPos val="l"/>
        <c:majorGridlines>
          <c:spPr>
            <a:ln w="3179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700"/>
                </a:pPr>
                <a:r>
                  <a:rPr lang="ru-RU" sz="700"/>
                  <a:t>показатель на 100 осмотренных</a:t>
                </a:r>
              </a:p>
            </c:rich>
          </c:tx>
          <c:layout>
            <c:manualLayout>
              <c:xMode val="edge"/>
              <c:yMode val="edge"/>
              <c:x val="3.1326410285670812E-2"/>
              <c:y val="0.16610492653935502"/>
            </c:manualLayout>
          </c:layout>
        </c:title>
        <c:numFmt formatCode="0%" sourceLinked="0"/>
        <c:tickLblPos val="nextTo"/>
        <c:spPr>
          <a:ln w="44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0"/>
            </a:pPr>
            <a:endParaRPr lang="ru-RU"/>
          </a:p>
        </c:txPr>
        <c:crossAx val="124111872"/>
        <c:crosses val="autoZero"/>
        <c:crossBetween val="between"/>
      </c:valAx>
      <c:spPr>
        <a:noFill/>
        <a:ln w="25431">
          <a:noFill/>
        </a:ln>
      </c:spPr>
    </c:plotArea>
    <c:legend>
      <c:legendPos val="b"/>
      <c:layout>
        <c:manualLayout>
          <c:xMode val="edge"/>
          <c:yMode val="edge"/>
          <c:x val="6.1633289367549672E-2"/>
          <c:y val="0.85780783384758386"/>
          <c:w val="0.84405905473665077"/>
          <c:h val="9.4334058160211898E-2"/>
        </c:manualLayout>
      </c:layout>
      <c:spPr>
        <a:ln w="3179" cap="rnd">
          <a:solidFill>
            <a:schemeClr val="bg1">
              <a:lumMod val="75000"/>
            </a:schemeClr>
          </a:solidFill>
        </a:ln>
      </c:spPr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346024230925921"/>
          <c:y val="4.4934503324384312E-2"/>
          <c:w val="0.8472958132857048"/>
          <c:h val="0.7465723554914232"/>
        </c:manualLayout>
      </c:layout>
      <c:bar3DChart>
        <c:barDir val="col"/>
        <c:grouping val="clustered"/>
        <c:ser>
          <c:idx val="1"/>
          <c:order val="0"/>
          <c:tx>
            <c:strRef>
              <c:f>Лист3!$B$4</c:f>
              <c:strCache>
                <c:ptCount val="1"/>
                <c:pt idx="0">
                  <c:v>1-4 классы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0"/>
                  <c:y val="0.16355196166516922"/>
                </c:manualLayout>
              </c:layout>
              <c:showVal val="1"/>
            </c:dLbl>
            <c:dLbl>
              <c:idx val="1"/>
              <c:layout>
                <c:manualLayout>
                  <c:x val="3.5273858460173097E-3"/>
                  <c:y val="0.16089694992947814"/>
                </c:manualLayout>
              </c:layout>
              <c:showVal val="1"/>
            </c:dLbl>
            <c:dLbl>
              <c:idx val="2"/>
              <c:layout>
                <c:manualLayout>
                  <c:x val="4.7936096276819124E-3"/>
                  <c:y val="0.15594489368074796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0.1444836813076799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Лист3!$A$5:$A$8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Лист3!$B$5:$B$8</c:f>
              <c:numCache>
                <c:formatCode>0.0%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0.99199999999999999</c:v>
                </c:pt>
                <c:pt idx="3">
                  <c:v>0.99199999999999999</c:v>
                </c:pt>
              </c:numCache>
            </c:numRef>
          </c:val>
        </c:ser>
        <c:ser>
          <c:idx val="3"/>
          <c:order val="1"/>
          <c:tx>
            <c:strRef>
              <c:f>Лист3!$C$4</c:f>
              <c:strCache>
                <c:ptCount val="1"/>
                <c:pt idx="0">
                  <c:v>5-11 классы</c:v>
                </c:pt>
              </c:strCache>
            </c:strRef>
          </c:tx>
          <c:spPr>
            <a:gradFill flip="none" rotWithShape="1">
              <a:gsLst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2.3966781468725698E-3"/>
                  <c:y val="0.22354769040902694"/>
                </c:manualLayout>
              </c:layout>
              <c:showVal val="1"/>
            </c:dLbl>
            <c:dLbl>
              <c:idx val="1"/>
              <c:layout>
                <c:manualLayout>
                  <c:x val="-2.2614153982890802E-3"/>
                  <c:y val="0.22175290902679831"/>
                </c:manualLayout>
              </c:layout>
              <c:showVal val="1"/>
            </c:dLbl>
            <c:dLbl>
              <c:idx val="2"/>
              <c:layout>
                <c:manualLayout>
                  <c:x val="4.7936340406621513E-3"/>
                  <c:y val="0.20517542313117071"/>
                </c:manualLayout>
              </c:layout>
              <c:showVal val="1"/>
            </c:dLbl>
            <c:dLbl>
              <c:idx val="3"/>
              <c:layout>
                <c:manualLayout>
                  <c:x val="1.6553947751569824E-3"/>
                  <c:y val="0.147110657331455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Лист3!$A$5:$A$8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Лист3!$C$5:$C$8</c:f>
              <c:numCache>
                <c:formatCode>0.0%</c:formatCode>
                <c:ptCount val="4"/>
                <c:pt idx="0">
                  <c:v>0.66000000000000281</c:v>
                </c:pt>
                <c:pt idx="1">
                  <c:v>0.60000000000000064</c:v>
                </c:pt>
                <c:pt idx="2">
                  <c:v>0.68500000000000005</c:v>
                </c:pt>
                <c:pt idx="3">
                  <c:v>0.89300000000000002</c:v>
                </c:pt>
              </c:numCache>
            </c:numRef>
          </c:val>
        </c:ser>
        <c:dLbls>
          <c:showVal val="1"/>
        </c:dLbls>
        <c:gapWidth val="80"/>
        <c:shape val="box"/>
        <c:axId val="124115200"/>
        <c:axId val="124207104"/>
        <c:axId val="0"/>
      </c:bar3DChart>
      <c:catAx>
        <c:axId val="124115200"/>
        <c:scaling>
          <c:orientation val="minMax"/>
        </c:scaling>
        <c:axPos val="b"/>
        <c:numFmt formatCode="General" sourceLinked="1"/>
        <c:tickLblPos val="low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/>
            </a:pPr>
            <a:endParaRPr lang="ru-RU"/>
          </a:p>
        </c:txPr>
        <c:crossAx val="124207104"/>
        <c:crosses val="autoZero"/>
        <c:auto val="1"/>
        <c:lblAlgn val="ctr"/>
        <c:lblOffset val="100"/>
        <c:tickLblSkip val="1"/>
        <c:tickMarkSkip val="1"/>
      </c:catAx>
      <c:valAx>
        <c:axId val="124207104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ru-RU" sz="1100"/>
                  <a:t>доля охвата</a:t>
                </a:r>
              </a:p>
            </c:rich>
          </c:tx>
          <c:layout>
            <c:manualLayout>
              <c:xMode val="edge"/>
              <c:yMode val="edge"/>
              <c:x val="1.9801752796697828E-2"/>
              <c:y val="0.32082843969717723"/>
            </c:manualLayout>
          </c:layout>
        </c:title>
        <c:numFmt formatCode="0%" sourceLinked="0"/>
        <c:tickLblPos val="nextTo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/>
            </a:pPr>
            <a:endParaRPr lang="ru-RU"/>
          </a:p>
        </c:txPr>
        <c:crossAx val="124115200"/>
        <c:crosses val="autoZero"/>
        <c:crossBetween val="between"/>
      </c:valAx>
      <c:spPr>
        <a:noFill/>
        <a:ln w="35782">
          <a:noFill/>
        </a:ln>
      </c:spPr>
    </c:plotArea>
    <c:legend>
      <c:legendPos val="b"/>
      <c:layout>
        <c:manualLayout>
          <c:xMode val="edge"/>
          <c:yMode val="edge"/>
          <c:x val="0.29434201755361178"/>
          <c:y val="0.89054389985894422"/>
          <c:w val="0.44927332463815323"/>
          <c:h val="6.7195567535190182E-2"/>
        </c:manualLayout>
      </c:layout>
      <c:spPr>
        <a:ln w="3175" cap="rnd">
          <a:solidFill>
            <a:schemeClr val="bg1">
              <a:lumMod val="75000"/>
            </a:schemeClr>
          </a:solidFill>
        </a:ln>
      </c:spPr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6098632718970327"/>
          <c:y val="6.1687943804971564E-2"/>
          <c:w val="0.42947024085446889"/>
          <c:h val="0.64725141328361291"/>
        </c:manualLayout>
      </c:layout>
      <c:pie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gradFill flip="none" rotWithShape="1">
                <a:gsLst>
                  <a:gs pos="45000">
                    <a:srgbClr val="FF7A00"/>
                  </a:gs>
                  <a:gs pos="70000">
                    <a:srgbClr val="FF0300"/>
                  </a:gs>
                </a:gsLst>
                <a:lin ang="27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spPr>
              <a:gradFill flip="none"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2700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spPr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spPr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4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5"/>
            <c:spPr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6"/>
            <c:spPr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135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-3.6417170122860353E-2"/>
                  <c:y val="0.13188048813404721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6.8380812093675414E-2"/>
                  <c:y val="-0.11646265200061014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0.16278411594114064"/>
                  <c:y val="6.400787238480286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5.4977128978006334E-3"/>
                  <c:y val="0.1063158061869092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0.14773358515720691"/>
                  <c:y val="0.1484631600826512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-9.8951649050489962E-2"/>
                  <c:y val="3.674573452857731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-3.9099343367978295E-2"/>
                  <c:y val="-1.2110250916027175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-8.4491020262586744E-2"/>
                  <c:y val="-1.171465300738692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8"/>
              <c:layout>
                <c:manualLayout>
                  <c:x val="-2.7362782244499837E-3"/>
                  <c:y val="-6.9271466126940824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9"/>
              <c:layout>
                <c:manualLayout>
                  <c:x val="7.3149460234800109E-2"/>
                  <c:y val="-5.139714129597173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numFmt formatCode="0.0%" sourceLinked="0"/>
            <c:showCatName val="1"/>
            <c:showPercent val="1"/>
            <c:separator>
</c:separator>
            <c:showLeaderLines val="1"/>
            <c:leaderLines>
              <c:spPr>
                <a:ln>
                  <a:solidFill>
                    <a:srgbClr val="000000"/>
                  </a:solidFill>
                </a:ln>
              </c:spPr>
            </c:leaderLines>
          </c:dLbls>
          <c:cat>
            <c:strRef>
              <c:f>Sheet1!$C$2:$I$2</c:f>
              <c:strCache>
                <c:ptCount val="7"/>
                <c:pt idx="0">
                  <c:v>болезни органов дыхания</c:v>
                </c:pt>
                <c:pt idx="1">
                  <c:v>болезни органов пищеварения</c:v>
                </c:pt>
                <c:pt idx="2">
                  <c:v>заболевания костно-мышечной системы</c:v>
                </c:pt>
                <c:pt idx="3">
                  <c:v>болезни глаз</c:v>
                </c:pt>
                <c:pt idx="4">
                  <c:v>болезни кожи</c:v>
                </c:pt>
                <c:pt idx="5">
                  <c:v>травмы</c:v>
                </c:pt>
                <c:pt idx="6">
                  <c:v>другие</c:v>
                </c:pt>
              </c:strCache>
            </c:strRef>
          </c:cat>
          <c:val>
            <c:numRef>
              <c:f>Sheet1!$C$3:$I$3</c:f>
              <c:numCache>
                <c:formatCode>General</c:formatCode>
                <c:ptCount val="7"/>
                <c:pt idx="0">
                  <c:v>65</c:v>
                </c:pt>
                <c:pt idx="1">
                  <c:v>2.6</c:v>
                </c:pt>
                <c:pt idx="2">
                  <c:v>2.9</c:v>
                </c:pt>
                <c:pt idx="3">
                  <c:v>3.7</c:v>
                </c:pt>
                <c:pt idx="4">
                  <c:v>4.8</c:v>
                </c:pt>
                <c:pt idx="5">
                  <c:v>8.3000000000000007</c:v>
                </c:pt>
                <c:pt idx="6">
                  <c:v>12.7</c:v>
                </c:pt>
              </c:numCache>
            </c:numRef>
          </c:val>
        </c:ser>
        <c:firstSliceAng val="248"/>
      </c:pieChart>
      <c:spPr>
        <a:noFill/>
        <a:ln w="25380">
          <a:noFill/>
        </a:ln>
      </c:spPr>
    </c:plotArea>
    <c:plotVisOnly val="1"/>
    <c:dispBlanksAs val="zero"/>
  </c:chart>
  <c:spPr>
    <a:solidFill>
      <a:schemeClr val="bg1"/>
    </a:solidFill>
    <a:ln>
      <a:noFill/>
    </a:ln>
    <a:effectLst/>
  </c:spPr>
  <c:txPr>
    <a:bodyPr/>
    <a:lstStyle/>
    <a:p>
      <a:pPr>
        <a:defRPr sz="899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6098632718970344"/>
          <c:y val="6.1687943804971564E-2"/>
          <c:w val="0.42947024085446911"/>
          <c:h val="0.64725141328361335"/>
        </c:manualLayout>
      </c:layout>
      <c:pie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gradFill flip="none" rotWithShape="1">
                <a:gsLst>
                  <a:gs pos="45000">
                    <a:srgbClr val="FF7A00"/>
                  </a:gs>
                  <a:gs pos="70000">
                    <a:srgbClr val="FF0300"/>
                  </a:gs>
                </a:gsLst>
                <a:lin ang="27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spPr>
              <a:gradFill flip="none"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2700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spPr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spPr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4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5"/>
            <c:spPr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6"/>
            <c:spPr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135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-3.9458259427113652E-2"/>
                  <c:y val="0.1272976458624887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6.8380812093675414E-2"/>
                  <c:y val="-0.11646265200061018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0.14757986660486"/>
                  <c:y val="6.859071465636261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5.4977128978006334E-3"/>
                  <c:y val="5.132169892819240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0.11428423661738728"/>
                  <c:y val="7.0554841466134097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-9.8951649050490031E-2"/>
                  <c:y val="3.6745734528577337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-3.9099343367978295E-2"/>
                  <c:y val="-1.2110250916027175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-8.4491020262586744E-2"/>
                  <c:y val="-1.171465300738692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8"/>
              <c:layout>
                <c:manualLayout>
                  <c:x val="-2.7362782244499837E-3"/>
                  <c:y val="-6.9271466126940824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9"/>
              <c:layout>
                <c:manualLayout>
                  <c:x val="7.3149460234800109E-2"/>
                  <c:y val="-5.139714129597173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numFmt formatCode="0.0%" sourceLinked="0"/>
            <c:showCatName val="1"/>
            <c:showPercent val="1"/>
            <c:separator>
</c:separator>
            <c:showLeaderLines val="1"/>
            <c:leaderLines>
              <c:spPr>
                <a:ln>
                  <a:solidFill>
                    <a:srgbClr val="000000"/>
                  </a:solidFill>
                </a:ln>
              </c:spPr>
            </c:leaderLines>
          </c:dLbls>
          <c:cat>
            <c:strRef>
              <c:f>Sheet1!$C$2:$I$2</c:f>
              <c:strCache>
                <c:ptCount val="7"/>
                <c:pt idx="0">
                  <c:v>болезни органов дыхания</c:v>
                </c:pt>
                <c:pt idx="1">
                  <c:v>болезни органов пищеварения</c:v>
                </c:pt>
                <c:pt idx="2">
                  <c:v>заболевания костно-мышечной системы</c:v>
                </c:pt>
                <c:pt idx="3">
                  <c:v>болезни глаз</c:v>
                </c:pt>
                <c:pt idx="4">
                  <c:v>болезни кожи</c:v>
                </c:pt>
                <c:pt idx="5">
                  <c:v>травмы</c:v>
                </c:pt>
                <c:pt idx="6">
                  <c:v>другие</c:v>
                </c:pt>
              </c:strCache>
            </c:strRef>
          </c:cat>
          <c:val>
            <c:numRef>
              <c:f>Sheet1!$C$3:$I$3</c:f>
              <c:numCache>
                <c:formatCode>General</c:formatCode>
                <c:ptCount val="7"/>
                <c:pt idx="0">
                  <c:v>56.5</c:v>
                </c:pt>
                <c:pt idx="1">
                  <c:v>2.7</c:v>
                </c:pt>
                <c:pt idx="2">
                  <c:v>3.5</c:v>
                </c:pt>
                <c:pt idx="3">
                  <c:v>3.5</c:v>
                </c:pt>
                <c:pt idx="4">
                  <c:v>6.1</c:v>
                </c:pt>
                <c:pt idx="5">
                  <c:v>14.8</c:v>
                </c:pt>
                <c:pt idx="6">
                  <c:v>12.9</c:v>
                </c:pt>
              </c:numCache>
            </c:numRef>
          </c:val>
        </c:ser>
        <c:firstSliceAng val="264"/>
      </c:pieChart>
      <c:spPr>
        <a:noFill/>
        <a:ln w="25380">
          <a:noFill/>
        </a:ln>
      </c:spPr>
    </c:plotArea>
    <c:plotVisOnly val="1"/>
    <c:dispBlanksAs val="zero"/>
  </c:chart>
  <c:spPr>
    <a:solidFill>
      <a:schemeClr val="bg1"/>
    </a:solidFill>
    <a:ln>
      <a:noFill/>
    </a:ln>
    <a:effectLst/>
  </c:spPr>
  <c:txPr>
    <a:bodyPr/>
    <a:lstStyle/>
    <a:p>
      <a:pPr>
        <a:defRPr sz="899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6098632718970366"/>
          <c:y val="6.1687943804971564E-2"/>
          <c:w val="0.42947024085446933"/>
          <c:h val="0.64725141328361391"/>
        </c:manualLayout>
      </c:layout>
      <c:pie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explosion val="4"/>
          <c:dPt>
            <c:idx val="0"/>
            <c:explosion val="0"/>
            <c:spPr>
              <a:gradFill flip="none" rotWithShape="1">
                <a:gsLst>
                  <a:gs pos="45000">
                    <a:srgbClr val="FF7A00"/>
                  </a:gs>
                  <a:gs pos="70000">
                    <a:srgbClr val="FF0300"/>
                  </a:gs>
                </a:gsLst>
                <a:lin ang="27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explosion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81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5"/>
            <c:explosion val="0"/>
            <c:spPr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6"/>
            <c:explosion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7"/>
            <c:explosion val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-8.5071007435955359E-2"/>
                  <c:y val="0.10438343450468857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7.4462511828188638E-2"/>
                  <c:y val="-6.14685447418921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5.3676746645008787E-2"/>
                  <c:y val="0.1190019796435200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0.11496830811902047"/>
                  <c:y val="0.2300525475190224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3.8262989935984128E-2"/>
                  <c:y val="9.346905282393300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-5.6379750908902841E-2"/>
                  <c:y val="5.965994588637582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-7.2548691907795934E-2"/>
                  <c:y val="-5.335583136006486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-9.6654490497225659E-2"/>
                  <c:y val="1.119945612126994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8"/>
              <c:layout>
                <c:manualLayout>
                  <c:x val="-2.7362782244499837E-3"/>
                  <c:y val="-6.9271466126940824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dLbl>
              <c:idx val="9"/>
              <c:layout>
                <c:manualLayout>
                  <c:x val="7.3149460234800109E-2"/>
                  <c:y val="-5.139714129597173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CatName val="1"/>
              <c:showPercent val="1"/>
              <c:separator>
</c:separator>
            </c:dLbl>
            <c:numFmt formatCode="0.0%" sourceLinked="0"/>
            <c:showCatName val="1"/>
            <c:showPercent val="1"/>
            <c:separator>
</c:separator>
            <c:showLeaderLines val="1"/>
            <c:leaderLines>
              <c:spPr>
                <a:ln>
                  <a:solidFill>
                    <a:srgbClr val="000000"/>
                  </a:solidFill>
                </a:ln>
              </c:spPr>
            </c:leaderLines>
          </c:dLbls>
          <c:cat>
            <c:strRef>
              <c:f>Sheet1!$C$2:$J$2</c:f>
              <c:strCache>
                <c:ptCount val="8"/>
                <c:pt idx="0">
                  <c:v>болезни органов дыхания</c:v>
                </c:pt>
                <c:pt idx="1">
                  <c:v>болезни органов пищеварения</c:v>
                </c:pt>
                <c:pt idx="2">
                  <c:v>заболевания костно-мышечной системы</c:v>
                </c:pt>
                <c:pt idx="3">
                  <c:v>болезни 
моче-половой системы</c:v>
                </c:pt>
                <c:pt idx="4">
                  <c:v>болезни кожи</c:v>
                </c:pt>
                <c:pt idx="5">
                  <c:v>травмы</c:v>
                </c:pt>
                <c:pt idx="6">
                  <c:v>болезни системы кровообращения</c:v>
                </c:pt>
                <c:pt idx="7">
                  <c:v>другие</c:v>
                </c:pt>
              </c:strCache>
            </c:strRef>
          </c:cat>
          <c:val>
            <c:numRef>
              <c:f>Sheet1!$C$3:$J$3</c:f>
              <c:numCache>
                <c:formatCode>General</c:formatCode>
                <c:ptCount val="8"/>
                <c:pt idx="0">
                  <c:v>35.1</c:v>
                </c:pt>
                <c:pt idx="1">
                  <c:v>2.4</c:v>
                </c:pt>
                <c:pt idx="2">
                  <c:v>5</c:v>
                </c:pt>
                <c:pt idx="3">
                  <c:v>8</c:v>
                </c:pt>
                <c:pt idx="4">
                  <c:v>7</c:v>
                </c:pt>
                <c:pt idx="5">
                  <c:v>16.600000000000001</c:v>
                </c:pt>
                <c:pt idx="6">
                  <c:v>3.5</c:v>
                </c:pt>
                <c:pt idx="7">
                  <c:v>22.4</c:v>
                </c:pt>
              </c:numCache>
            </c:numRef>
          </c:val>
        </c:ser>
        <c:firstSliceAng val="311"/>
      </c:pieChart>
      <c:spPr>
        <a:noFill/>
        <a:ln w="25366">
          <a:noFill/>
        </a:ln>
      </c:spPr>
    </c:plotArea>
    <c:plotVisOnly val="1"/>
    <c:dispBlanksAs val="zero"/>
  </c:chart>
  <c:spPr>
    <a:solidFill>
      <a:schemeClr val="bg1"/>
    </a:solidFill>
    <a:ln>
      <a:noFill/>
    </a:ln>
    <a:effectLst/>
  </c:spPr>
  <c:txPr>
    <a:bodyPr/>
    <a:lstStyle/>
    <a:p>
      <a:pPr>
        <a:defRPr sz="899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4725376067768248"/>
          <c:y val="4.7911126194311912E-2"/>
          <c:w val="0.6915595154971137"/>
          <c:h val="0.67940388778352789"/>
        </c:manualLayout>
      </c:layout>
      <c:barChart>
        <c:barDir val="col"/>
        <c:grouping val="clustered"/>
        <c:ser>
          <c:idx val="1"/>
          <c:order val="0"/>
          <c:tx>
            <c:strRef>
              <c:f>Sheet1!$C$2</c:f>
              <c:strCache>
                <c:ptCount val="1"/>
                <c:pt idx="0">
                  <c:v>число заболевших</c:v>
                </c:pt>
              </c:strCache>
            </c:strRef>
          </c:tx>
          <c:spPr>
            <a:solidFill>
              <a:srgbClr val="C00000"/>
            </a:solidFill>
            <a:ln w="63384">
              <a:noFill/>
              <a:prstDash val="solid"/>
            </a:ln>
          </c:spPr>
          <c:dLbls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numRef>
              <c:f>Sheet1!$B$3:$B$14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Sheet1!$C$3:$C$14</c:f>
              <c:numCache>
                <c:formatCode>#,##0</c:formatCode>
                <c:ptCount val="12"/>
                <c:pt idx="0">
                  <c:v>27478</c:v>
                </c:pt>
                <c:pt idx="1">
                  <c:v>30194</c:v>
                </c:pt>
                <c:pt idx="2">
                  <c:v>32311</c:v>
                </c:pt>
                <c:pt idx="3">
                  <c:v>33821</c:v>
                </c:pt>
                <c:pt idx="4">
                  <c:v>33519</c:v>
                </c:pt>
                <c:pt idx="5">
                  <c:v>35090</c:v>
                </c:pt>
                <c:pt idx="6">
                  <c:v>36518</c:v>
                </c:pt>
                <c:pt idx="7">
                  <c:v>37391</c:v>
                </c:pt>
                <c:pt idx="8">
                  <c:v>38482</c:v>
                </c:pt>
                <c:pt idx="9">
                  <c:v>38161</c:v>
                </c:pt>
                <c:pt idx="10">
                  <c:v>38281</c:v>
                </c:pt>
                <c:pt idx="11">
                  <c:v>36636</c:v>
                </c:pt>
              </c:numCache>
            </c:numRef>
          </c:val>
        </c:ser>
        <c:gapWidth val="43"/>
        <c:overlap val="1"/>
        <c:axId val="98435456"/>
        <c:axId val="98436992"/>
      </c:barChart>
      <c:lineChart>
        <c:grouping val="standard"/>
        <c:ser>
          <c:idx val="2"/>
          <c:order val="1"/>
          <c:tx>
            <c:strRef>
              <c:f>Sheet1!$D$2</c:f>
              <c:strCache>
                <c:ptCount val="1"/>
                <c:pt idx="0">
                  <c:v>показатель заболеваемости</c:v>
                </c:pt>
              </c:strCache>
            </c:strRef>
          </c:tx>
          <c:spPr>
            <a:ln w="63384">
              <a:solidFill>
                <a:srgbClr val="0070C0"/>
              </a:solidFill>
            </a:ln>
          </c:spPr>
          <c:marker>
            <c:symbol val="none"/>
          </c:marker>
          <c:dLbls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"/>
            <c:showVal val="1"/>
          </c:dLbls>
          <c:cat>
            <c:numRef>
              <c:f>Sheet1!$B$3:$B$14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Sheet1!$D$3:$D$14</c:f>
              <c:numCache>
                <c:formatCode>0.0</c:formatCode>
                <c:ptCount val="12"/>
                <c:pt idx="0">
                  <c:v>269.60000000000002</c:v>
                </c:pt>
                <c:pt idx="1">
                  <c:v>292.3</c:v>
                </c:pt>
                <c:pt idx="2">
                  <c:v>311</c:v>
                </c:pt>
                <c:pt idx="3">
                  <c:v>325.2</c:v>
                </c:pt>
                <c:pt idx="4">
                  <c:v>321.8</c:v>
                </c:pt>
                <c:pt idx="5">
                  <c:v>338.3</c:v>
                </c:pt>
                <c:pt idx="6">
                  <c:v>349.2</c:v>
                </c:pt>
                <c:pt idx="7">
                  <c:v>356.5</c:v>
                </c:pt>
                <c:pt idx="8">
                  <c:v>365.3</c:v>
                </c:pt>
                <c:pt idx="9">
                  <c:v>331.5</c:v>
                </c:pt>
                <c:pt idx="10">
                  <c:v>330.7</c:v>
                </c:pt>
                <c:pt idx="11">
                  <c:v>316.45</c:v>
                </c:pt>
              </c:numCache>
            </c:numRef>
          </c:val>
          <c:smooth val="1"/>
        </c:ser>
        <c:marker val="1"/>
        <c:axId val="96916224"/>
        <c:axId val="96917760"/>
      </c:lineChart>
      <c:catAx>
        <c:axId val="96916224"/>
        <c:scaling>
          <c:orientation val="minMax"/>
        </c:scaling>
        <c:axPos val="b"/>
        <c:numFmt formatCode="General" sourceLinked="1"/>
        <c:tickLblPos val="nextTo"/>
        <c:spPr>
          <a:ln w="12674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ru-RU"/>
          </a:p>
        </c:txPr>
        <c:crossAx val="96917760"/>
        <c:crosses val="autoZero"/>
        <c:auto val="1"/>
        <c:lblAlgn val="ctr"/>
        <c:lblOffset val="100"/>
        <c:tickLblSkip val="1"/>
        <c:tickMarkSkip val="1"/>
      </c:catAx>
      <c:valAx>
        <c:axId val="96917760"/>
        <c:scaling>
          <c:orientation val="minMax"/>
        </c:scaling>
        <c:axPos val="l"/>
        <c:majorGridlines>
          <c:spPr>
            <a:ln w="3168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99" b="0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показатель на 100 000 населения</a:t>
                </a:r>
              </a:p>
            </c:rich>
          </c:tx>
          <c:layout>
            <c:manualLayout>
              <c:xMode val="edge"/>
              <c:yMode val="edge"/>
              <c:x val="2.1387038158691706E-2"/>
              <c:y val="0.10994740751745655"/>
            </c:manualLayout>
          </c:layout>
        </c:title>
        <c:numFmt formatCode="#,##0.0" sourceLinked="0"/>
        <c:tickLblPos val="nextTo"/>
        <c:spPr>
          <a:ln w="126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6916224"/>
        <c:crosses val="autoZero"/>
        <c:crossBetween val="between"/>
      </c:valAx>
      <c:catAx>
        <c:axId val="98435456"/>
        <c:scaling>
          <c:orientation val="minMax"/>
        </c:scaling>
        <c:delete val="1"/>
        <c:axPos val="b"/>
        <c:numFmt formatCode="General" sourceLinked="1"/>
        <c:tickLblPos val="none"/>
        <c:crossAx val="98436992"/>
        <c:crosses val="autoZero"/>
        <c:auto val="1"/>
        <c:lblAlgn val="ctr"/>
        <c:lblOffset val="100"/>
      </c:catAx>
      <c:valAx>
        <c:axId val="98436992"/>
        <c:scaling>
          <c:orientation val="minMax"/>
          <c:max val="60000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число заболевших</a:t>
                </a:r>
              </a:p>
            </c:rich>
          </c:tx>
          <c:layout>
            <c:manualLayout>
              <c:xMode val="edge"/>
              <c:yMode val="edge"/>
              <c:x val="0.92929007672118036"/>
              <c:y val="0.22959877185163191"/>
            </c:manualLayout>
          </c:layout>
        </c:title>
        <c:numFmt formatCode="#,##0" sourceLinked="1"/>
        <c:tickLblPos val="nextTo"/>
        <c:crossAx val="98435456"/>
        <c:crosses val="max"/>
        <c:crossBetween val="between"/>
      </c:valAx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ln w="25348">
          <a:noFill/>
        </a:ln>
      </c:spPr>
    </c:plotArea>
    <c:legend>
      <c:legendPos val="b"/>
      <c:layout>
        <c:manualLayout>
          <c:xMode val="edge"/>
          <c:yMode val="edge"/>
          <c:x val="0.16213128407026078"/>
          <c:y val="0.88219125439508883"/>
          <c:w val="0.65412830607712624"/>
          <c:h val="7.908918932303273E-2"/>
        </c:manualLayout>
      </c:layout>
      <c:spPr>
        <a:ln w="3169">
          <a:solidFill>
            <a:schemeClr val="bg1">
              <a:lumMod val="75000"/>
            </a:schemeClr>
          </a:solidFill>
        </a:ln>
      </c:spPr>
    </c:legend>
    <c:plotVisOnly val="1"/>
    <c:dispBlanksAs val="gap"/>
  </c:chart>
  <c:spPr>
    <a:solidFill>
      <a:srgbClr val="FFFFFF"/>
    </a:solidFill>
    <a:ln w="12674">
      <a:solidFill>
        <a:srgbClr val="FFFFFF"/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 sz="699" b="0" i="0" u="none" strike="noStrike" baseline="0">
          <a:solidFill>
            <a:srgbClr val="003366"/>
          </a:solidFill>
          <a:latin typeface="+mn-lt"/>
          <a:ea typeface="Arial"/>
          <a:cs typeface="Arial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31925947643979058"/>
          <c:y val="0.2388699235438487"/>
          <c:w val="0.35043350785340338"/>
          <c:h val="0.52813576269303464"/>
        </c:manualLayout>
      </c:layout>
      <c:pieChart>
        <c:varyColors val="1"/>
        <c:ser>
          <c:idx val="0"/>
          <c:order val="0"/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layout>
                <c:manualLayout>
                  <c:x val="-7.8017647162011594E-2"/>
                  <c:y val="8.6663604348491824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-0.15808477420637473"/>
                  <c:y val="5.8108405329021132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6.1954129853018514E-2"/>
                  <c:y val="-4.8570422486080955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0.12804693240712364"/>
                  <c:y val="-3.6730560429929539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9.2202443280977306E-2"/>
                  <c:y val="-5.3445240091168295E-3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0.10443893173663063"/>
                  <c:y val="4.2544558748958385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0.10284118673647469"/>
                  <c:y val="-2.6722620045584237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2.4823734729493892E-2"/>
                  <c:y val="2.1378096036467426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8"/>
              <c:layout>
                <c:manualLayout>
                  <c:x val="-0.12547484977302722"/>
                  <c:y val="2.3997338647226456E-2"/>
                </c:manualLayout>
              </c:layout>
              <c:dLblPos val="bestFit"/>
              <c:showCatName val="1"/>
              <c:showPercent val="1"/>
              <c:separator>
</c:separator>
            </c:dLbl>
            <c:dLbl>
              <c:idx val="9"/>
              <c:layout>
                <c:manualLayout>
                  <c:x val="-6.7378708551483424E-2"/>
                  <c:y val="0"/>
                </c:manualLayout>
              </c:layout>
              <c:dLblPos val="bestFit"/>
              <c:showCatName val="1"/>
              <c:showPercent val="1"/>
              <c:separator>
</c:separator>
            </c:dLbl>
            <c:numFmt formatCode="0.0%" sourceLinked="0"/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outEnd"/>
            <c:showCatName val="1"/>
            <c:showPercent val="1"/>
            <c:separator>
</c:separator>
            <c:showLeaderLines val="1"/>
            <c:leaderLines>
              <c:spPr>
                <a:ln>
                  <a:solidFill>
                    <a:srgbClr val="000000"/>
                  </a:solidFill>
                </a:ln>
              </c:spPr>
            </c:leaderLines>
          </c:dLbls>
          <c:cat>
            <c:strRef>
              <c:f>Sheet1!$C$14:$C$23</c:f>
              <c:strCache>
                <c:ptCount val="10"/>
                <c:pt idx="0">
                  <c:v>желудка</c:v>
                </c:pt>
                <c:pt idx="1">
                  <c:v>ободочной кишки</c:v>
                </c:pt>
                <c:pt idx="2">
                  <c:v>пpямой кишки</c:v>
                </c:pt>
                <c:pt idx="3">
                  <c:v>тpахеи, бpонхов, легкого</c:v>
                </c:pt>
                <c:pt idx="4">
                  <c:v>кожи, в т.ч. меланомы </c:v>
                </c:pt>
                <c:pt idx="5">
                  <c:v>пpедстательной железы </c:v>
                </c:pt>
                <c:pt idx="6">
                  <c:v>молочной железы</c:v>
                </c:pt>
                <c:pt idx="7">
                  <c:v>половых органов</c:v>
                </c:pt>
                <c:pt idx="8">
                  <c:v>лимфатической и кpоветвоpной ткани  </c:v>
                </c:pt>
                <c:pt idx="9">
                  <c:v>прочие 
(доля каждого менее 4%)</c:v>
                </c:pt>
              </c:strCache>
            </c:strRef>
          </c:cat>
          <c:val>
            <c:numRef>
              <c:f>Sheet1!$D$14:$D$23</c:f>
              <c:numCache>
                <c:formatCode>#,##0</c:formatCode>
                <c:ptCount val="10"/>
                <c:pt idx="0">
                  <c:v>2538</c:v>
                </c:pt>
                <c:pt idx="1">
                  <c:v>3231</c:v>
                </c:pt>
                <c:pt idx="2">
                  <c:v>1733</c:v>
                </c:pt>
                <c:pt idx="3">
                  <c:v>2662</c:v>
                </c:pt>
                <c:pt idx="4">
                  <c:v>4762</c:v>
                </c:pt>
                <c:pt idx="5">
                  <c:v>3692</c:v>
                </c:pt>
                <c:pt idx="6">
                  <c:v>5365</c:v>
                </c:pt>
                <c:pt idx="7">
                  <c:v>3558</c:v>
                </c:pt>
                <c:pt idx="8">
                  <c:v>2183</c:v>
                </c:pt>
                <c:pt idx="9" formatCode="General">
                  <c:v>9197</c:v>
                </c:pt>
              </c:numCache>
            </c:numRef>
          </c:val>
        </c:ser>
        <c:firstSliceAng val="260"/>
      </c:pieChart>
      <c:spPr>
        <a:noFill/>
        <a:ln w="25391">
          <a:noFill/>
        </a:ln>
      </c:spPr>
    </c:plotArea>
    <c:plotVisOnly val="1"/>
    <c:dispBlanksAs val="zero"/>
  </c:chart>
  <c:spPr>
    <a:solidFill>
      <a:schemeClr val="bg1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6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095452648940763E-2"/>
          <c:y val="2.0238750362170196E-2"/>
          <c:w val="0.88573532652227382"/>
          <c:h val="0.7465723554914232"/>
        </c:manualLayout>
      </c:layout>
      <c:bar3DChart>
        <c:barDir val="col"/>
        <c:grouping val="percentStacked"/>
        <c:ser>
          <c:idx val="1"/>
          <c:order val="0"/>
          <c:tx>
            <c:strRef>
              <c:f>Лист3!$B$4</c:f>
              <c:strCache>
                <c:ptCount val="1"/>
                <c:pt idx="0">
                  <c:v>неудовлетворительные</c:v>
                </c:pt>
              </c:strCache>
            </c:strRef>
          </c:tx>
          <c:spPr>
            <a:solidFill>
              <a:srgbClr val="FF505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solidFill>
                <a:srgbClr val="FF505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Лист3!$A$5:$A$7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Лист3!$B$5:$B$7</c:f>
              <c:numCache>
                <c:formatCode>0.0%</c:formatCode>
                <c:ptCount val="3"/>
                <c:pt idx="0">
                  <c:v>0.55500000000000005</c:v>
                </c:pt>
                <c:pt idx="1">
                  <c:v>0.52800000000000002</c:v>
                </c:pt>
                <c:pt idx="2">
                  <c:v>0.95799999999999996</c:v>
                </c:pt>
              </c:numCache>
            </c:numRef>
          </c:val>
        </c:ser>
        <c:ser>
          <c:idx val="3"/>
          <c:order val="1"/>
          <c:tx>
            <c:strRef>
              <c:f>Лист3!$C$4</c:f>
              <c:strCache>
                <c:ptCount val="1"/>
                <c:pt idx="0">
                  <c:v>удовлетворительные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2"/>
              <c:layout>
                <c:manualLayout>
                  <c:x val="0"/>
                  <c:y val="6.168446026097269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Лист3!$A$5:$A$7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Лист3!$C$5:$C$7</c:f>
              <c:numCache>
                <c:formatCode>0.0%</c:formatCode>
                <c:ptCount val="3"/>
                <c:pt idx="0">
                  <c:v>0.44500000000000001</c:v>
                </c:pt>
                <c:pt idx="1">
                  <c:v>0.47199999999999998</c:v>
                </c:pt>
                <c:pt idx="2">
                  <c:v>4.2000000000000003E-2</c:v>
                </c:pt>
              </c:numCache>
            </c:numRef>
          </c:val>
        </c:ser>
        <c:dLbls>
          <c:showVal val="1"/>
        </c:dLbls>
        <c:gapWidth val="80"/>
        <c:shape val="box"/>
        <c:axId val="96027392"/>
        <c:axId val="96028928"/>
        <c:axId val="0"/>
      </c:bar3DChart>
      <c:catAx>
        <c:axId val="96027392"/>
        <c:scaling>
          <c:orientation val="minMax"/>
        </c:scaling>
        <c:axPos val="b"/>
        <c:numFmt formatCode="General" sourceLinked="1"/>
        <c:tickLblPos val="low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6028928"/>
        <c:crosses val="autoZero"/>
        <c:auto val="1"/>
        <c:lblAlgn val="ctr"/>
        <c:lblOffset val="100"/>
        <c:tickLblSkip val="1"/>
        <c:tickMarkSkip val="1"/>
      </c:catAx>
      <c:valAx>
        <c:axId val="96028928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удельный вес</a:t>
                </a:r>
              </a:p>
            </c:rich>
          </c:tx>
          <c:layout>
            <c:manualLayout>
              <c:xMode val="edge"/>
              <c:yMode val="edge"/>
              <c:x val="2.1655950724280292E-2"/>
              <c:y val="0.32005509949554251"/>
            </c:manualLayout>
          </c:layout>
        </c:title>
        <c:numFmt formatCode="0%" sourceLinked="0"/>
        <c:tickLblPos val="nextTo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ru-RU"/>
          </a:p>
        </c:txPr>
        <c:crossAx val="96027392"/>
        <c:crosses val="autoZero"/>
        <c:crossBetween val="between"/>
      </c:valAx>
      <c:spPr>
        <a:noFill/>
        <a:ln w="25401">
          <a:noFill/>
        </a:ln>
      </c:spPr>
    </c:plotArea>
    <c:legend>
      <c:legendPos val="b"/>
      <c:layout>
        <c:manualLayout>
          <c:xMode val="edge"/>
          <c:yMode val="edge"/>
          <c:x val="0.1456661205939862"/>
          <c:y val="0.88494629660654278"/>
          <c:w val="0.66365375469006116"/>
          <c:h val="7.4428249660281831E-2"/>
        </c:manualLayout>
      </c:layout>
      <c:spPr>
        <a:ln w="3175" cap="rnd">
          <a:solidFill>
            <a:schemeClr val="bg1">
              <a:lumMod val="75000"/>
            </a:schemeClr>
          </a:solidFill>
        </a:ln>
      </c:sp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hPercent val="59"/>
      <c:depthPercent val="100"/>
      <c:rAngAx val="1"/>
    </c:view3D>
    <c:floor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sideWall>
    <c:backWall>
      <c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095452648940763E-2"/>
          <c:y val="2.0238750362170196E-2"/>
          <c:w val="0.88573532652227382"/>
          <c:h val="0.7465723554914232"/>
        </c:manualLayout>
      </c:layout>
      <c:bar3DChart>
        <c:barDir val="col"/>
        <c:grouping val="percentStacked"/>
        <c:ser>
          <c:idx val="1"/>
          <c:order val="0"/>
          <c:tx>
            <c:strRef>
              <c:f>Лист3!$B$4</c:f>
              <c:strCache>
                <c:ptCount val="1"/>
                <c:pt idx="0">
                  <c:v>неудовлетворительные</c:v>
                </c:pt>
              </c:strCache>
            </c:strRef>
          </c:tx>
          <c:spPr>
            <a:solidFill>
              <a:srgbClr val="FF505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solidFill>
                <a:srgbClr val="FF505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5.9786200779951134E-3"/>
                  <c:y val="-8.0644468458078392E-2"/>
                </c:manualLayout>
              </c:layout>
              <c:showVal val="1"/>
            </c:dLbl>
            <c:dLbl>
              <c:idx val="1"/>
              <c:layout>
                <c:manualLayout>
                  <c:x val="-2.9893100389975849E-3"/>
                  <c:y val="-5.6925507146877885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8.0644468458078392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990033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Лист3!$A$5:$A$7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Лист3!$B$5:$B$7</c:f>
              <c:numCache>
                <c:formatCode>0.0%</c:formatCode>
                <c:ptCount val="3"/>
                <c:pt idx="0">
                  <c:v>3.5000000000000003E-2</c:v>
                </c:pt>
                <c:pt idx="1">
                  <c:v>4.3999999999999997E-2</c:v>
                </c:pt>
                <c:pt idx="2">
                  <c:v>3.3000000000000002E-2</c:v>
                </c:pt>
              </c:numCache>
            </c:numRef>
          </c:val>
        </c:ser>
        <c:ser>
          <c:idx val="3"/>
          <c:order val="1"/>
          <c:tx>
            <c:strRef>
              <c:f>Лист3!$C$4</c:f>
              <c:strCache>
                <c:ptCount val="1"/>
                <c:pt idx="0">
                  <c:v>удовлетворительные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Лист3!$A$5:$A$7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Лист3!$C$5:$C$7</c:f>
              <c:numCache>
                <c:formatCode>0.0%</c:formatCode>
                <c:ptCount val="3"/>
                <c:pt idx="0">
                  <c:v>0.96499999999999997</c:v>
                </c:pt>
                <c:pt idx="1">
                  <c:v>0.95599999999999996</c:v>
                </c:pt>
                <c:pt idx="2">
                  <c:v>0.96699999999999997</c:v>
                </c:pt>
              </c:numCache>
            </c:numRef>
          </c:val>
        </c:ser>
        <c:dLbls>
          <c:showVal val="1"/>
        </c:dLbls>
        <c:gapWidth val="80"/>
        <c:shape val="box"/>
        <c:axId val="97674752"/>
        <c:axId val="97676672"/>
        <c:axId val="0"/>
      </c:bar3DChart>
      <c:catAx>
        <c:axId val="97674752"/>
        <c:scaling>
          <c:orientation val="minMax"/>
        </c:scaling>
        <c:axPos val="b"/>
        <c:numFmt formatCode="General" sourceLinked="1"/>
        <c:tickLblPos val="low"/>
        <c:spPr>
          <a:ln w="44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7676672"/>
        <c:crosses val="autoZero"/>
        <c:auto val="1"/>
        <c:lblAlgn val="ctr"/>
        <c:lblOffset val="100"/>
        <c:tickLblSkip val="1"/>
        <c:tickMarkSkip val="1"/>
      </c:catAx>
      <c:valAx>
        <c:axId val="97676672"/>
        <c:scaling>
          <c:orientation val="minMax"/>
        </c:scaling>
        <c:axPos val="l"/>
        <c:majorGridlines>
          <c:spPr>
            <a:ln w="3174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удельный вес</a:t>
                </a:r>
              </a:p>
            </c:rich>
          </c:tx>
          <c:layout>
            <c:manualLayout>
              <c:xMode val="edge"/>
              <c:yMode val="edge"/>
              <c:x val="2.1655950724280292E-2"/>
              <c:y val="0.32005509949554251"/>
            </c:manualLayout>
          </c:layout>
        </c:title>
        <c:numFmt formatCode="0%" sourceLinked="0"/>
        <c:tickLblPos val="nextTo"/>
        <c:spPr>
          <a:ln w="44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ru-RU"/>
          </a:p>
        </c:txPr>
        <c:crossAx val="97674752"/>
        <c:crosses val="autoZero"/>
        <c:crossBetween val="between"/>
      </c:valAx>
      <c:spPr>
        <a:noFill/>
        <a:ln w="25393">
          <a:noFill/>
        </a:ln>
      </c:spPr>
    </c:plotArea>
    <c:legend>
      <c:legendPos val="b"/>
      <c:layout>
        <c:manualLayout>
          <c:xMode val="edge"/>
          <c:yMode val="edge"/>
          <c:x val="0.1456661205939862"/>
          <c:y val="0.88494629660654278"/>
          <c:w val="0.66365375469006116"/>
          <c:h val="7.4428249660281831E-2"/>
        </c:manualLayout>
      </c:layout>
      <c:spPr>
        <a:ln w="3174" cap="rnd">
          <a:solidFill>
            <a:schemeClr val="bg1">
              <a:lumMod val="75000"/>
            </a:schemeClr>
          </a:solidFill>
        </a:ln>
      </c:spPr>
    </c:legend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1362976703711203"/>
          <c:y val="7.7819271701500534E-2"/>
          <c:w val="0.7412527140809364"/>
          <c:h val="0.75795050549941212"/>
        </c:manualLayout>
      </c:layout>
      <c:barChart>
        <c:barDir val="col"/>
        <c:grouping val="clustered"/>
        <c:ser>
          <c:idx val="0"/>
          <c:order val="0"/>
          <c:tx>
            <c:strRef>
              <c:f>Лист3!$B$5</c:f>
              <c:strCache>
                <c:ptCount val="1"/>
              </c:strCache>
            </c:strRef>
          </c:tx>
          <c:spPr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3"/>
              <c:layout>
                <c:manualLayout>
                  <c:x val="-4.9162172069925824E-3"/>
                  <c:y val="0.13405078833833275"/>
                </c:manualLayout>
              </c:layout>
              <c:dLblPos val="outEnd"/>
              <c:showVal val="1"/>
            </c:dLbl>
            <c:txPr>
              <a:bodyPr rot="-5400000" vert="horz"/>
              <a:lstStyle/>
              <a:p>
                <a:pPr>
                  <a:defRPr sz="1000"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Лист3!$A$6:$A$10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1 кв. 2014</c:v>
                </c:pt>
              </c:strCache>
            </c:strRef>
          </c:cat>
          <c:val>
            <c:numRef>
              <c:f>Лист3!$B$6:$B$10</c:f>
              <c:numCache>
                <c:formatCode>#,##0</c:formatCode>
                <c:ptCount val="5"/>
                <c:pt idx="0">
                  <c:v>51305050</c:v>
                </c:pt>
                <c:pt idx="1">
                  <c:v>62385650</c:v>
                </c:pt>
                <c:pt idx="2">
                  <c:v>87849250</c:v>
                </c:pt>
                <c:pt idx="3">
                  <c:v>235088520</c:v>
                </c:pt>
                <c:pt idx="4">
                  <c:v>84080580</c:v>
                </c:pt>
              </c:numCache>
            </c:numRef>
          </c:val>
        </c:ser>
        <c:dLbls>
          <c:showVal val="1"/>
        </c:dLbls>
        <c:gapWidth val="79"/>
        <c:axId val="101413632"/>
        <c:axId val="101415168"/>
      </c:barChart>
      <c:catAx>
        <c:axId val="101413632"/>
        <c:scaling>
          <c:orientation val="minMax"/>
        </c:scaling>
        <c:axPos val="b"/>
        <c:numFmt formatCode="General" sourceLinked="1"/>
        <c:tickLblPos val="low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ru-RU"/>
          </a:p>
        </c:txPr>
        <c:crossAx val="101415168"/>
        <c:crosses val="autoZero"/>
        <c:auto val="1"/>
        <c:lblAlgn val="ctr"/>
        <c:lblOffset val="100"/>
        <c:tickLblSkip val="1"/>
        <c:tickMarkSkip val="1"/>
      </c:catAx>
      <c:valAx>
        <c:axId val="101415168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рубли</a:t>
                </a:r>
              </a:p>
            </c:rich>
          </c:tx>
          <c:layout>
            <c:manualLayout>
              <c:xMode val="edge"/>
              <c:yMode val="edge"/>
              <c:x val="3.2415690944645754E-2"/>
              <c:y val="0.3657805382735253"/>
            </c:manualLayout>
          </c:layout>
        </c:title>
        <c:numFmt formatCode="#,##0" sourceLinked="0"/>
        <c:tickLblPos val="nextTo"/>
        <c:spPr>
          <a:ln w="44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01413632"/>
        <c:crosses val="autoZero"/>
        <c:crossBetween val="between"/>
      </c:valAx>
      <c:spPr>
        <a:gradFill rotWithShape="0">
          <a:gsLst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solidFill>
        <a:srgbClr val="FFFFFF"/>
      </a:solidFill>
    </a:ln>
    <a:effectLst>
      <a:innerShdw blurRad="114300">
        <a:prstClr val="black"/>
      </a:innerShdw>
    </a:effectLst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D095C9-B05A-419D-804F-B3A4391E0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22ACA-C3C7-4570-A74B-1726789429AE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95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9588"/>
            <a:ext cx="3397250" cy="25495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560A-1241-4445-BC7D-8D893981F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9C5F1-4561-4426-ADF4-9D33EF9F9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F48B-715C-4F93-8768-0E4B91953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A596C-DAFA-4B80-A373-8CF1F6B6E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464A-E1BD-4A23-9901-8900CA79F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347FF-B5DA-41F1-A8F8-367AE8C71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A83F4-3181-41D9-9556-C29C07187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0D82-8A98-4859-93F3-3C01DFC46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0831-14DB-40C8-B9DE-FED7C5FD8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F1D9-A9C3-4181-BCC4-6632586EE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A96E-82CE-41FC-BBF9-E58B58427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88D3F-DD20-467C-BF3E-3C044F239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C0E310-5E0C-47C4-85A6-91DF231B7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2.png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14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0" y="4454525"/>
            <a:ext cx="9144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Андреева Елена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Евгеньевна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Глиненко Виктор Михайлович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Иваненко Александр Валентинович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348880"/>
            <a:ext cx="9144000" cy="1584176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Управление рисками здоровью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населения Москвы на основе данных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социально-гигиенического мониторинга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95536" y="360363"/>
            <a:ext cx="8748464" cy="13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i="1" dirty="0">
                <a:solidFill>
                  <a:srgbClr val="002060"/>
                </a:solidFill>
                <a:latin typeface="Calibri" pitchFamily="34" charset="0"/>
              </a:rPr>
              <a:t>Управление Федеральной службы по надзору </a:t>
            </a:r>
            <a:br>
              <a:rPr lang="ru-RU" sz="1600" i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Calibri" pitchFamily="34" charset="0"/>
              </a:rPr>
              <a:t>в сфере защиты прав потребителей и благополучия человека </a:t>
            </a:r>
            <a:br>
              <a:rPr lang="ru-RU" sz="1600" i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i="1" dirty="0">
                <a:solidFill>
                  <a:srgbClr val="002060"/>
                </a:solidFill>
                <a:latin typeface="Calibri" pitchFamily="34" charset="0"/>
              </a:rPr>
              <a:t>по городу </a:t>
            </a: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Москве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Федеральное бюджетное учреждение здравоохранения </a:t>
            </a:r>
            <a:b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«Центр гигиены и эпидемиологии в городе Москве»</a:t>
            </a:r>
            <a:endParaRPr lang="ru-RU" sz="16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Рисунок 5" descr="Flag_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6024" y="0"/>
            <a:ext cx="2339752" cy="1450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5FAB14E8-7AC3-4D58-8EAE-601E97CD746C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10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99592" y="332656"/>
            <a:ext cx="8244408" cy="108012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Индексы опасности для здоровья населения,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связанные с загрязнением атмосферного воздуха, 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вклад формальдегида и взвешенных веществ </a:t>
            </a:r>
          </a:p>
        </p:txBody>
      </p:sp>
      <p:pic>
        <p:nvPicPr>
          <p:cNvPr id="12525" name="Рисунок 10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55576" y="1844824"/>
          <a:ext cx="7566291" cy="3600396"/>
        </p:xfrm>
        <a:graphic>
          <a:graphicData uri="http://schemas.openxmlformats.org/drawingml/2006/table">
            <a:tbl>
              <a:tblPr/>
              <a:tblGrid>
                <a:gridCol w="997371"/>
                <a:gridCol w="2189640"/>
                <a:gridCol w="2189640"/>
                <a:gridCol w="2189640"/>
              </a:tblGrid>
              <a:tr h="6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Индекс опасности </a:t>
                      </a:r>
                      <a:r>
                        <a:rPr lang="ru-RU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500" b="0" dirty="0" smtClean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ru-RU" sz="1500" b="0" dirty="0" smtClean="0">
                          <a:latin typeface="+mn-lt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en-US" sz="1500" b="0" dirty="0" err="1">
                          <a:latin typeface="+mn-lt"/>
                          <a:ea typeface="Times New Roman"/>
                          <a:cs typeface="Times New Roman"/>
                        </a:rPr>
                        <a:t>RfCi</a:t>
                      </a:r>
                      <a:endParaRPr lang="ru-RU" sz="15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Вклад формальдегида (%)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Вклад взвешенных веществ (%)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ЦАО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8,4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55,9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19,1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САО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6,7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37,3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29,9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СВАО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8,1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45,7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23,5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СЗАО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5,7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29,8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22,8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ЮАО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9,9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31,3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20,2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ЮЗАО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6,2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33,9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32,3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ЮВАО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10,9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30,3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32,1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ВАО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6,0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31,7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26,7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ЗАО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6,8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35,3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29,4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ЗелАО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7,2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>
                          <a:latin typeface="+mn-lt"/>
                          <a:ea typeface="Times New Roman"/>
                          <a:cs typeface="Times New Roman"/>
                        </a:rPr>
                        <a:t>30,6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0" dirty="0">
                          <a:latin typeface="+mn-lt"/>
                          <a:ea typeface="Times New Roman"/>
                          <a:cs typeface="Times New Roman"/>
                        </a:rPr>
                        <a:t>43,1</a:t>
                      </a:r>
                    </a:p>
                  </a:txBody>
                  <a:tcPr marL="87389" marR="87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5FAB14E8-7AC3-4D58-8EAE-601E97CD746C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11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99592" y="476672"/>
            <a:ext cx="8244408" cy="108012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Индексы опасности (HI) по  влиянию на критические органы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веществ, обладающих однонаправленным действием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(в сравнении с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референтными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концентрациями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RfCi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))</a:t>
            </a:r>
          </a:p>
        </p:txBody>
      </p:sp>
      <p:pic>
        <p:nvPicPr>
          <p:cNvPr id="12525" name="Рисунок 10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1560" y="1772816"/>
          <a:ext cx="8064896" cy="4366263"/>
        </p:xfrm>
        <a:graphic>
          <a:graphicData uri="http://schemas.openxmlformats.org/drawingml/2006/table">
            <a:tbl>
              <a:tblPr/>
              <a:tblGrid>
                <a:gridCol w="2370492"/>
                <a:gridCol w="984949"/>
                <a:gridCol w="386420"/>
                <a:gridCol w="463598"/>
                <a:gridCol w="463598"/>
                <a:gridCol w="442596"/>
                <a:gridCol w="488273"/>
                <a:gridCol w="509276"/>
                <a:gridCol w="509276"/>
                <a:gridCol w="379594"/>
                <a:gridCol w="477774"/>
                <a:gridCol w="589050"/>
              </a:tblGrid>
              <a:tr h="3600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Вещество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Критические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органы (системы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HI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по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RfCi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ЦАО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САО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СВАО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СЗАО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ЮАО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ЮЗАО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ЮВАО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ВАО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ЗАО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ЗелАО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Азот диоксид, взвешенные вещества, сера диоксид, фенол, формальдегид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Органы дыхания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7,83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6,33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6,56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5,24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8,7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5,91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10,31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5,06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6,36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6,53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Азот диоксид, углерод оксид, бензол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Кровь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1,75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1,69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2,34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2,22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1,58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2,51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2,17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1,68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1,18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Углерод оксид, бензол, фенол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ССС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0,73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1,44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0,71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1,62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1,27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1,17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0,95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0,76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Углерод оксид, бензол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0,55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0,37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1,39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1,24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0,28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0,59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0,97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0,44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Углерод оксид, бензол, фенол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ЦНС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0,73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1,44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0,71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1,62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1,27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1,17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0,95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0,76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Формальдегид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Глаза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4,67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2,47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3,67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1,67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2,10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3,33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1,93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2,40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2,23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Фенол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Печень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0,20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0,52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0,15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Бензол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Репродуктив-ная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система</a:t>
                      </a:r>
                      <a:endParaRPr lang="ru-RU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0,83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0,10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0,18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0,01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Фенол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Почки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0,68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0,20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0,52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0,15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Бензол, формальдегид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Иммунная система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4,71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2,51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4,50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1,74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3,9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2,20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3,51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2,25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2,42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2,24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Бензол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Красный костный мозг</a:t>
                      </a:r>
                      <a:endParaRPr lang="ru-RU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0,83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0,07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+mn-lt"/>
                          <a:ea typeface="Times New Roman"/>
                          <a:cs typeface="Times New Roman"/>
                        </a:rPr>
                        <a:t>0,10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0,18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0,32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Times New Roman"/>
                          <a:cs typeface="Times New Roman"/>
                        </a:rPr>
                        <a:t>0,01</a:t>
                      </a:r>
                    </a:p>
                  </a:txBody>
                  <a:tcPr marL="58828" marR="58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91680" y="404664"/>
            <a:ext cx="6912768" cy="576064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Мониторинг качества питьевого водоснабжения</a:t>
            </a:r>
          </a:p>
        </p:txBody>
      </p:sp>
      <p:sp>
        <p:nvSpPr>
          <p:cNvPr id="18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F4745A11-DE16-441E-A4B6-0D2301CFF7A7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12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268" name="Рисунок 16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971550" y="4943475"/>
          <a:ext cx="7416800" cy="1571627"/>
        </p:xfrm>
        <a:graphic>
          <a:graphicData uri="http://schemas.openxmlformats.org/drawingml/2006/table">
            <a:tbl>
              <a:tblPr/>
              <a:tblGrid>
                <a:gridCol w="1247775"/>
                <a:gridCol w="1524000"/>
                <a:gridCol w="1524000"/>
                <a:gridCol w="1524000"/>
                <a:gridCol w="1597025"/>
              </a:tblGrid>
              <a:tr h="1444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Коммунальные водопроводы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Ведомственные водопроводы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3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санитарно-химические показатели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микробиологические показатели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санитарно-химические показатели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микробиологические показатели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3CDDD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40,5%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3,3%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2,8%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25,9%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3,6%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0,17%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30,7%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0,09%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15,2%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0,26%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53,1%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0,7%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547813" y="4437063"/>
            <a:ext cx="6048375" cy="423862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Удельный вес проб воды, не отвечающей гигиеническим нормативам</a:t>
            </a:r>
            <a:endParaRPr lang="ru-RU" sz="1200" b="1" dirty="0">
              <a:solidFill>
                <a:srgbClr val="0070C0"/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250825" y="1628775"/>
          <a:ext cx="4249738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4716463" y="1628775"/>
          <a:ext cx="4248150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476375" y="981075"/>
            <a:ext cx="3024188" cy="719138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Качество воды поверхностных источниках централизованного водоснабжения </a:t>
            </a:r>
            <a:br>
              <a:rPr lang="ru-RU" sz="1200" dirty="0"/>
            </a:br>
            <a:r>
              <a:rPr lang="ru-RU" sz="1200" dirty="0"/>
              <a:t>по санитарно-химическим показателям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7900" y="981075"/>
            <a:ext cx="3240088" cy="719138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Качество воды распределительной сети централизованного водоснабжения </a:t>
            </a:r>
            <a:br>
              <a:rPr lang="ru-RU" sz="1200" dirty="0"/>
            </a:br>
            <a:r>
              <a:rPr lang="ru-RU" sz="1200" dirty="0"/>
              <a:t>по санитарно-химическим показателям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4" grpId="0">
        <p:bldAsOne/>
      </p:bldGraphic>
      <p:bldGraphic spid="15" grpId="0">
        <p:bldAsOne/>
      </p:bldGraphic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240" y="188640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Слайд </a:t>
            </a:r>
            <a:fld id="{7D73BE6E-E4C7-4ED3-AF4D-9D97D433EB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" name="Рисунок 5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617894" y="2996952"/>
          <a:ext cx="516657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251520" y="1268760"/>
          <a:ext cx="476182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4427984" y="1844824"/>
            <a:ext cx="3095625" cy="504825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Количество штрафов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3568" y="5013176"/>
            <a:ext cx="3095625" cy="504825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Сумма наложенных штрафов</a:t>
            </a:r>
            <a:endParaRPr lang="ru-RU" sz="16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11560" y="260648"/>
            <a:ext cx="8532440" cy="864096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Штрафные санкции при выявлении нарушений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санитарно-эпидемиологического законодательства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>
        <p:bldAsOne/>
      </p:bldGraphic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5616" y="188640"/>
            <a:ext cx="6912768" cy="1008112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Управленческие решения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 обеспечению санитарно-эпидемиологического благополучия населения</a:t>
            </a:r>
          </a:p>
        </p:txBody>
      </p:sp>
      <p:sp>
        <p:nvSpPr>
          <p:cNvPr id="9" name="Номер слайда 38"/>
          <p:cNvSpPr txBox="1">
            <a:spLocks/>
          </p:cNvSpPr>
          <p:nvPr/>
        </p:nvSpPr>
        <p:spPr>
          <a:xfrm>
            <a:off x="6732240" y="188640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Слайд </a:t>
            </a:r>
            <a:fld id="{7D73BE6E-E4C7-4ED3-AF4D-9D97D433EB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Рисунок 5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640960" cy="1440160"/>
          </a:xfrm>
          <a:prstGeom prst="rect">
            <a:avLst/>
          </a:prstGeom>
          <a:noFill/>
          <a:ln w="9525" cap="rnd">
            <a:noFill/>
            <a:round/>
            <a:headEnd/>
            <a:tailEnd/>
          </a:ln>
        </p:spPr>
        <p:txBody>
          <a:bodyPr anchor="t" anchorCtr="0"/>
          <a:lstStyle/>
          <a:p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На основе анализа причинно-следственных связей в системе «Среда – Здоровье» </a:t>
            </a:r>
            <a:b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с использованием работ по оценке риска Управлением Роспотребнадзора по г. Москве осуществляется формирование профилактических мероприятий и подготовка проектов управленческих решений для органов государственной власти и местного самоуправления по обеспечению санитарно-эпидемиологического благополучия населения города Москвы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71600" y="2708920"/>
            <a:ext cx="7848872" cy="2520280"/>
          </a:xfrm>
          <a:prstGeom prst="rect">
            <a:avLst/>
          </a:prstGeom>
          <a:noFill/>
          <a:ln w="9525" cap="rnd">
            <a:noFill/>
            <a:round/>
            <a:headEnd/>
            <a:tailEnd/>
          </a:ln>
        </p:spPr>
        <p:txBody>
          <a:bodyPr anchor="t" anchorCtr="0"/>
          <a:lstStyle/>
          <a:p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Управленческие решения направлены на снижение негативного влияния факторов среды обитания человека на здоровье населения: на улучшение качества питьевого и горячего водоснабжения населения и очистки сточных вод, на прекращение деятельности «опасных» производств, на снижение шумовой нагрузки на население от проведения строительных работ и работы оборудования промышленных и торговых объектов, на организацию санитарно-защитных зон промышленных объектов, перепланировки территорий города, на снижение химического загрязнения почвы, на совершенствование и организацию рационального питания обучающихся и улучшение микроклимата в общеобразовательных учреждениях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3528" y="5517232"/>
            <a:ext cx="6408712" cy="936104"/>
          </a:xfrm>
          <a:prstGeom prst="rect">
            <a:avLst/>
          </a:prstGeom>
          <a:noFill/>
          <a:ln w="9525" cap="rnd">
            <a:noFill/>
            <a:round/>
            <a:headEnd/>
            <a:tailEnd/>
          </a:ln>
        </p:spPr>
        <p:txBody>
          <a:bodyPr anchor="t" anchorCtr="0"/>
          <a:lstStyle/>
          <a:p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Успешная реализация принимаемых управленческих решений зависит от эффективного взаимодействия Управления Роспотребнадзора по г. Москве с органами и организациями Правительства Москвы</a:t>
            </a:r>
          </a:p>
        </p:txBody>
      </p:sp>
      <p:pic>
        <p:nvPicPr>
          <p:cNvPr id="61442" name="Picture 2" descr="http://www.mos.ru/common/img/logo_ru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229200"/>
            <a:ext cx="962025" cy="1409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683568" y="1340768"/>
          <a:ext cx="3542065" cy="223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0" y="404664"/>
            <a:ext cx="6912768" cy="576064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Состояние здоровья детей и подростков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611560" y="4221088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427984" y="3573064"/>
            <a:ext cx="2448272" cy="576016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Распространенность </a:t>
            </a:r>
            <a:b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болезней органов пищеварения </a:t>
            </a:r>
            <a:b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среди подростков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8" y="3933056"/>
            <a:ext cx="2592288" cy="432000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Распространенность ожирения среди населения Москвы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79712" y="1052784"/>
            <a:ext cx="2592288" cy="432000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Распространенность болезней органов пищеварения</a:t>
            </a:r>
          </a:p>
        </p:txBody>
      </p:sp>
      <p:sp>
        <p:nvSpPr>
          <p:cNvPr id="13" name="Номер слайда 38"/>
          <p:cNvSpPr txBox="1">
            <a:spLocks/>
          </p:cNvSpPr>
          <p:nvPr/>
        </p:nvSpPr>
        <p:spPr>
          <a:xfrm>
            <a:off x="6732240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Слайд </a:t>
            </a:r>
            <a:fld id="{7D73BE6E-E4C7-4ED3-AF4D-9D97D433EB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6" name="Рисунок 10" descr="Флаг_РПН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Object 2"/>
          <p:cNvGraphicFramePr>
            <a:graphicFrameLocks noChangeAspect="1"/>
          </p:cNvGraphicFramePr>
          <p:nvPr/>
        </p:nvGraphicFramePr>
        <p:xfrm>
          <a:off x="4788024" y="1196752"/>
          <a:ext cx="3333653" cy="209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Скругленный прямоугольник 22"/>
          <p:cNvSpPr/>
          <p:nvPr/>
        </p:nvSpPr>
        <p:spPr>
          <a:xfrm>
            <a:off x="5724128" y="908720"/>
            <a:ext cx="2952328" cy="432000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srgbClr val="0070C0"/>
                </a:solidFill>
              </a:rPr>
              <a:t>Динамика нарушений </a:t>
            </a:r>
            <a:r>
              <a:rPr lang="ru-RU" sz="1200" b="1" dirty="0" smtClean="0">
                <a:solidFill>
                  <a:srgbClr val="0070C0"/>
                </a:solidFill>
              </a:rPr>
              <a:t>осанки (сколиоз) </a:t>
            </a:r>
            <a:r>
              <a:rPr lang="ru-RU" sz="1200" b="1" dirty="0" smtClean="0">
                <a:solidFill>
                  <a:srgbClr val="0070C0"/>
                </a:solidFill>
              </a:rPr>
              <a:t/>
            </a:r>
            <a:br>
              <a:rPr lang="ru-RU" sz="1200" b="1" dirty="0" smtClean="0">
                <a:solidFill>
                  <a:srgbClr val="0070C0"/>
                </a:solidFill>
              </a:rPr>
            </a:br>
            <a:r>
              <a:rPr lang="ru-RU" sz="1200" b="1" dirty="0" smtClean="0">
                <a:solidFill>
                  <a:srgbClr val="0070C0"/>
                </a:solidFill>
              </a:rPr>
              <a:t>у детей в период обучения</a:t>
            </a:r>
            <a:endParaRPr lang="ru-RU" sz="12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429000"/>
            <a:ext cx="2376264" cy="325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9" grpId="0"/>
      <p:bldGraphic spid="15" grpId="0">
        <p:bldAsOne/>
      </p:bldGraphic>
      <p:bldP spid="19" grpId="0" animBg="1"/>
      <p:bldP spid="17" grpId="0" animBg="1"/>
      <p:bldP spid="20" grpId="0" animBg="1"/>
      <p:bldGraphic spid="22" grpId="0">
        <p:bldAsOne/>
      </p:bldGraphic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0" y="404664"/>
            <a:ext cx="6912768" cy="576064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Охват горячим питанием учащихся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 общеобразовательных учреждениях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251520" y="1772816"/>
          <a:ext cx="56166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омер слайда 38"/>
          <p:cNvSpPr txBox="1">
            <a:spLocks/>
          </p:cNvSpPr>
          <p:nvPr/>
        </p:nvSpPr>
        <p:spPr>
          <a:xfrm>
            <a:off x="6732240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Слайд </a:t>
            </a:r>
            <a:fld id="{7D73BE6E-E4C7-4ED3-AF4D-9D97D433EB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6" name="Рисунок 5" descr="Флаг_РП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0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2000"/>
                    </a14:imgEffect>
                    <a14:imgEffect>
                      <a14:brightnessContrast bright="-16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592288" cy="170418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82666"/>
            <a:ext cx="2592288" cy="1698462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5144"/>
            <a:ext cx="2592288" cy="2016224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6895E66B-E26C-4612-9344-4B6E697E1ED9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17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764704"/>
            <a:ext cx="9144000" cy="1008112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Актуальные постановочные вопросы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охраны окружающей среды и сохранения здоровья населения Москвы</a:t>
            </a:r>
          </a:p>
        </p:txBody>
      </p:sp>
      <p:pic>
        <p:nvPicPr>
          <p:cNvPr id="14340" name="Рисунок 5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557338"/>
            <a:ext cx="8675687" cy="511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Снижение канцерогенного риска от выбросов в атмосферу загрязняющих веществ путем ликвидации и перебазирования промышленных предприятий, а в случае невозможности, скорейшего проведения мероприятий по реорганизации и модернизации производств, направленных на снижение количества выбросов загрязняющих веществ в атмосферный воздух и обеспечение благоприятных условий проживания населения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Оптимизация схем транспортных потоков и развязок автомагистралей с целью уменьшения загрязнения атмосферного воздуха автотранспортом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Разработка проектов планировки промышленных зон, зонирование территории с учетом требований федерального санитарного законодательства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Пересмотр точек и показателей мониторинга загрязнения атмосферного воздуха с целью их приближения к источникам загрязнения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Разработка и реализация эффективных мероприятий по очистке и обеззараживанию сточных и ливневых вод с применением современных методов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/>
            </a:pP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D52BA959-27A6-48D5-9308-E260FA75E38C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18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764704"/>
            <a:ext cx="9144000" cy="1008112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Актуальные постановочные вопросы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охраны окружающей среды и сохранения здоровья населения Москвы</a:t>
            </a:r>
          </a:p>
        </p:txBody>
      </p:sp>
      <p:pic>
        <p:nvPicPr>
          <p:cNvPr id="15364" name="Рисунок 5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8675687" cy="5040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885825" lvl="1" indent="-342900"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Внедрение новых технологий по переработке и обезвреживанию отходов, в том числе эффективное и безопасное функционирование системы управления медицинскими отходами, внедрение в  ЛПО экономически эффективных методов аппаратного обеззараживания опасных в эпидемиологическом отношении медицинских отходов </a:t>
            </a:r>
          </a:p>
          <a:p>
            <a:pPr marL="885825" lvl="1" indent="-342900"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Обеспечение сбалансированного рационального питания в общеобразовательных учреждениях, обеспечение профилактики </a:t>
            </a:r>
            <a:r>
              <a:rPr lang="ru-RU" b="1" dirty="0" err="1">
                <a:solidFill>
                  <a:srgbClr val="002060"/>
                </a:solidFill>
                <a:latin typeface="Calibri" pitchFamily="34" charset="0"/>
              </a:rPr>
              <a:t>микронутриентной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 недостаточности, обогащение </a:t>
            </a:r>
            <a:r>
              <a:rPr lang="ru-RU" b="1" dirty="0" err="1">
                <a:solidFill>
                  <a:srgbClr val="002060"/>
                </a:solidFill>
                <a:latin typeface="Calibri" pitchFamily="34" charset="0"/>
              </a:rPr>
              <a:t>микронутриентами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 пищевой продукции, внедрение современных технологий приготовления школьного питания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 startAt="6"/>
              <a:defRPr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Изменение принципиальных позиций при согласовании размещения базовых станций операторов сотовой связи и при принятии решений о сокращении санитарно-защитных зон</a:t>
            </a:r>
          </a:p>
          <a:p>
            <a:pPr marL="808038" lvl="1" indent="-265113">
              <a:spcAft>
                <a:spcPts val="600"/>
              </a:spcAft>
              <a:buFont typeface="Arial" charset="0"/>
              <a:buAutoNum type="arabicPeriod" startAt="6"/>
              <a:defRPr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Повышение экономической заинтересованности (санкции: штрафы, приостановление деятельности) </a:t>
            </a:r>
            <a:r>
              <a:rPr lang="ru-RU" b="1" dirty="0" err="1">
                <a:solidFill>
                  <a:srgbClr val="002060"/>
                </a:solidFill>
                <a:latin typeface="Calibri" pitchFamily="34" charset="0"/>
              </a:rPr>
              <a:t>бизнес-среды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 в реализации мер по устранению или снижению влияния факторов, оказывающих вредное воздействие на здоровье населения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84775" y="5300663"/>
            <a:ext cx="39243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http://www.77.</a:t>
            </a:r>
            <a:r>
              <a:rPr lang="en-US" sz="1600" b="1" i="1" dirty="0" err="1">
                <a:solidFill>
                  <a:srgbClr val="0070C0"/>
                </a:solidFill>
                <a:latin typeface="+mn-lt"/>
              </a:rPr>
              <a:t>rospotrebnadzor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.</a:t>
            </a:r>
            <a:r>
              <a:rPr lang="ru-RU" sz="1600" b="1" i="1" dirty="0" err="1">
                <a:solidFill>
                  <a:srgbClr val="0070C0"/>
                </a:solidFill>
                <a:latin typeface="+mn-lt"/>
              </a:rPr>
              <a:t>ru</a:t>
            </a:r>
            <a:endParaRPr lang="ru-RU" sz="1600" b="1" i="1" dirty="0">
              <a:solidFill>
                <a:srgbClr val="0070C0"/>
              </a:solidFill>
              <a:latin typeface="+mn-lt"/>
            </a:endParaRPr>
          </a:p>
          <a:p>
            <a:pPr algn="ctr">
              <a:defRPr/>
            </a:pP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e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-</a:t>
            </a:r>
            <a:r>
              <a:rPr lang="ru-RU" sz="1600" b="1" i="1" dirty="0" err="1">
                <a:solidFill>
                  <a:srgbClr val="0070C0"/>
                </a:solidFill>
                <a:latin typeface="+mn-lt"/>
              </a:rPr>
              <a:t>mail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: </a:t>
            </a:r>
            <a:r>
              <a:rPr lang="en-US" sz="1600" b="1" i="1" dirty="0" err="1">
                <a:solidFill>
                  <a:srgbClr val="0070C0"/>
                </a:solidFill>
                <a:latin typeface="+mn-lt"/>
              </a:rPr>
              <a:t>uprav</a:t>
            </a: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@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77.</a:t>
            </a:r>
            <a:r>
              <a:rPr lang="en-US" sz="1600" b="1" i="1" dirty="0" err="1">
                <a:solidFill>
                  <a:srgbClr val="0070C0"/>
                </a:solidFill>
                <a:latin typeface="+mn-lt"/>
              </a:rPr>
              <a:t>rospotrebnadzor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.</a:t>
            </a:r>
            <a:r>
              <a:rPr lang="ru-RU" sz="1600" b="1" i="1" dirty="0" err="1">
                <a:solidFill>
                  <a:srgbClr val="0070C0"/>
                </a:solidFill>
                <a:latin typeface="+mn-lt"/>
              </a:rPr>
              <a:t>ru</a:t>
            </a:r>
            <a:endParaRPr lang="ru-RU" sz="1600" b="1" i="1" dirty="0">
              <a:solidFill>
                <a:srgbClr val="0070C0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телефон: (495) 687-40-35 </a:t>
            </a:r>
            <a:br>
              <a:rPr lang="ru-RU" sz="1600" b="1" i="1" dirty="0">
                <a:solidFill>
                  <a:srgbClr val="0070C0"/>
                </a:solidFill>
                <a:latin typeface="+mn-lt"/>
              </a:rPr>
            </a:br>
            <a:endParaRPr lang="ru-RU" sz="1600" b="1" i="1" dirty="0">
              <a:solidFill>
                <a:srgbClr val="0070C0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Москва, Графский переулок, 4/9</a:t>
            </a:r>
          </a:p>
        </p:txBody>
      </p:sp>
      <p:pic>
        <p:nvPicPr>
          <p:cNvPr id="16387" name="Рисунок 9" descr="Рисуно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2852738"/>
            <a:ext cx="523081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3635375" y="3573463"/>
            <a:ext cx="4897438" cy="863600"/>
          </a:xfrm>
          <a:prstGeom prst="roundRect">
            <a:avLst/>
          </a:prstGeom>
          <a:effectLst>
            <a:outerShdw blurRad="127000" dist="152400" dir="4200000" sx="106000" sy="106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rgbClr val="053DBB"/>
                </a:solidFill>
              </a:rPr>
              <a:t>Благодарю за внимание!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68760"/>
            <a:ext cx="9144000" cy="1772816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Управление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Федеральной службы по надзору в сфере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защиты прав потребителей и благополучия человека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 городу Москве </a:t>
            </a:r>
          </a:p>
        </p:txBody>
      </p:sp>
      <p:pic>
        <p:nvPicPr>
          <p:cNvPr id="16390" name="Picture 2" descr="http://telekomza.ru/wp-content/uploads/2012/06/rospotrebnadz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188913"/>
            <a:ext cx="1584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lag_animat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024" y="0"/>
            <a:ext cx="2339752" cy="1450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539750" y="1412875"/>
          <a:ext cx="7999413" cy="504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0" y="404664"/>
            <a:ext cx="6912768" cy="576064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Первичная заболеваемость населения Москвы</a:t>
            </a:r>
          </a:p>
        </p:txBody>
      </p:sp>
      <p:sp>
        <p:nvSpPr>
          <p:cNvPr id="13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7CD73B41-1310-44D1-B9FB-EA21321AC63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101" name="Рисунок 5" descr="Флаг_РП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250825" y="1268413"/>
          <a:ext cx="4176713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F0D769E3-9A84-4543-A643-925375CBF329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32656"/>
            <a:ext cx="9144000" cy="72008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Структура первичной заболеваемости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населения Москвы</a:t>
            </a:r>
          </a:p>
        </p:txBody>
      </p:sp>
      <p:pic>
        <p:nvPicPr>
          <p:cNvPr id="5125" name="Рисунок 6" descr="Флаг_РПН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427538" y="1268413"/>
          <a:ext cx="4176712" cy="277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3132138" y="1268413"/>
            <a:ext cx="1368425" cy="360362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дети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35825" y="1341438"/>
            <a:ext cx="1657350" cy="358775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подростки</a:t>
            </a:r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2555875" y="3933825"/>
          <a:ext cx="4176713" cy="277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908175" y="4292600"/>
            <a:ext cx="1584325" cy="360363"/>
          </a:xfrm>
          <a:prstGeom prst="round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70C0"/>
                </a:solidFill>
              </a:rPr>
              <a:t>взрослые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8" grpId="0">
        <p:bldAsOne/>
      </p:bldGraphic>
      <p:bldP spid="14" grpId="0" animBg="1"/>
      <p:bldP spid="15" grpId="0" animBg="1"/>
      <p:bldGraphic spid="16" grpId="0">
        <p:bldAsOne/>
      </p:bldGraphic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91680" y="404664"/>
            <a:ext cx="6912768" cy="576064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Заболеваемость злокачественными новообразованиями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755650" y="1196975"/>
          <a:ext cx="3951288" cy="251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2700338" y="3860800"/>
          <a:ext cx="4103687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95ECDA18-44E0-4581-AA4F-A03176EF4F8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4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150" name="Рисунок 14" descr="Флаг_РПН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" name="Рисунок 353" descr="Рисунок2.png"/>
          <p:cNvPicPr>
            <a:picLocks noChangeAspect="1"/>
          </p:cNvPicPr>
          <p:nvPr/>
        </p:nvPicPr>
        <p:blipFill>
          <a:blip r:embed="rId6" cstate="print"/>
          <a:srcRect l="1129" t="13083" r="70222" b="24319"/>
          <a:stretch>
            <a:fillRect/>
          </a:stretch>
        </p:blipFill>
        <p:spPr bwMode="auto">
          <a:xfrm>
            <a:off x="5508625" y="1125538"/>
            <a:ext cx="2259013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31640" y="404664"/>
            <a:ext cx="7812360" cy="72008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 ФБУЗ «Центр гигиены и эпидемиологии в городе Москве» функционирует аккредитованный Орган по оценке риска здоровью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7CD73B41-1310-44D1-B9FB-EA21321AC63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101" name="Рисунок 5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rukovodst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3672408" cy="5106384"/>
          </a:xfrm>
          <a:prstGeom prst="rect">
            <a:avLst/>
          </a:pr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АТТЕСТАТ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412775"/>
            <a:ext cx="3528392" cy="5091479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49500"/>
            <a:ext cx="8281615" cy="4175125"/>
          </a:xfrm>
        </p:spPr>
        <p:txBody>
          <a:bodyPr/>
          <a:lstStyle/>
          <a:p>
            <a:pPr marL="2954338" lvl="1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- автотранспорт </a:t>
            </a: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3 млн. единиц </a:t>
            </a: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автотранспорта)</a:t>
            </a:r>
            <a:endParaRPr lang="ru-RU" sz="2400" b="1" dirty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just">
              <a:lnSpc>
                <a:spcPct val="80000"/>
              </a:lnSpc>
            </a:pPr>
            <a:endParaRPr lang="ru-RU" sz="2400" b="1" dirty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just">
              <a:lnSpc>
                <a:spcPct val="80000"/>
              </a:lnSpc>
            </a:pPr>
            <a:endParaRPr lang="ru-RU" sz="2400" b="1" dirty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171700" lvl="5" indent="0">
              <a:lnSpc>
                <a:spcPct val="80000"/>
              </a:lnSpc>
              <a:buNone/>
            </a:pPr>
            <a:endParaRPr lang="ru-RU" sz="2400" b="1" dirty="0" smtClean="0">
              <a:solidFill>
                <a:srgbClr val="053D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33513" lvl="5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 - выбросы</a:t>
            </a: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стационарных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400" b="1" dirty="0" smtClean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lvl="5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источников 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промышленных предприятий</a:t>
            </a:r>
          </a:p>
          <a:p>
            <a:pPr marL="0" indent="0" algn="just">
              <a:lnSpc>
                <a:spcPct val="80000"/>
              </a:lnSpc>
            </a:pPr>
            <a:endParaRPr lang="ru-RU" sz="2400" b="1" dirty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just">
              <a:lnSpc>
                <a:spcPct val="80000"/>
              </a:lnSpc>
            </a:pPr>
            <a:endParaRPr lang="ru-RU" sz="2400" b="1" dirty="0">
              <a:solidFill>
                <a:srgbClr val="053D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695575" indent="0">
              <a:lnSpc>
                <a:spcPct val="80000"/>
              </a:lnSpc>
              <a:buNone/>
            </a:pPr>
            <a:endParaRPr lang="ru-RU" sz="2400" b="1" dirty="0" smtClean="0">
              <a:solidFill>
                <a:srgbClr val="053D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95575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6% - объекты </a:t>
            </a:r>
            <a:r>
              <a:rPr lang="ru-RU" sz="2400" b="1" dirty="0">
                <a:solidFill>
                  <a:srgbClr val="053D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теплоэнергетики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2089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Ежегодно в </a:t>
            </a:r>
            <a:r>
              <a:rPr lang="ru-RU" sz="2000" b="1" i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атмосферу</a:t>
            </a:r>
            <a:r>
              <a:rPr lang="ru-RU" sz="2400" b="1" i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i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Москвы выбрасывается </a:t>
            </a:r>
            <a:br>
              <a:rPr lang="ru-RU" sz="2400" b="1" i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i="1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около </a:t>
            </a:r>
            <a:r>
              <a:rPr lang="ru-RU" sz="2400" b="1" i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миллиона тонн загрязняющих веществ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56992"/>
            <a:ext cx="25866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436" y="2132261"/>
            <a:ext cx="25923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976813"/>
            <a:ext cx="259228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403648" y="404664"/>
            <a:ext cx="7344816" cy="72008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Основные источники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поступления загрязняющих веществ в атмосферу Москвы</a:t>
            </a:r>
          </a:p>
        </p:txBody>
      </p:sp>
      <p:pic>
        <p:nvPicPr>
          <p:cNvPr id="9" name="Рисунок 5" descr="Флаг_РПН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7CD73B41-1310-44D1-B9FB-EA21321AC63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6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9512" y="1832129"/>
            <a:ext cx="4536504" cy="426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75000"/>
              </a:lnSpc>
              <a:spcBef>
                <a:spcPct val="30000"/>
              </a:spcBef>
              <a:buFontTx/>
              <a:buChar char="•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Филиалы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ФБУЗ «Центр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гигиены и эпидемиологии в городе Москве»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n-lt"/>
              </a:rPr>
            </a:b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административных округах г. Москвы </a:t>
            </a:r>
          </a:p>
          <a:p>
            <a:pPr marL="457200" indent="-457200">
              <a:lnSpc>
                <a:spcPct val="75000"/>
              </a:lnSpc>
              <a:spcBef>
                <a:spcPct val="30000"/>
              </a:spcBef>
            </a:pPr>
            <a:r>
              <a:rPr lang="ru-RU" sz="1600" i="1" dirty="0">
                <a:solidFill>
                  <a:srgbClr val="053DBB"/>
                </a:solidFill>
                <a:latin typeface="+mn-lt"/>
              </a:rPr>
              <a:t>       </a:t>
            </a:r>
            <a:r>
              <a:rPr lang="ru-RU" b="1" i="1" dirty="0">
                <a:solidFill>
                  <a:srgbClr val="053DBB"/>
                </a:solidFill>
                <a:latin typeface="+mn-lt"/>
              </a:rPr>
              <a:t>На </a:t>
            </a:r>
            <a:r>
              <a:rPr lang="en-US" b="1" i="1" dirty="0">
                <a:solidFill>
                  <a:srgbClr val="053DBB"/>
                </a:solidFill>
                <a:latin typeface="+mn-lt"/>
              </a:rPr>
              <a:t>4</a:t>
            </a:r>
            <a:r>
              <a:rPr lang="ru-RU" b="1" i="1" dirty="0">
                <a:solidFill>
                  <a:srgbClr val="053DBB"/>
                </a:solidFill>
                <a:latin typeface="+mn-lt"/>
              </a:rPr>
              <a:t>4 маршрутных постах </a:t>
            </a:r>
            <a:r>
              <a:rPr lang="ru-RU" b="1" i="1" dirty="0" smtClean="0">
                <a:solidFill>
                  <a:srgbClr val="053DBB"/>
                </a:solidFill>
                <a:latin typeface="+mn-lt"/>
              </a:rPr>
              <a:t/>
            </a:r>
            <a:br>
              <a:rPr lang="ru-RU" b="1" i="1" dirty="0" smtClean="0">
                <a:solidFill>
                  <a:srgbClr val="053DBB"/>
                </a:solidFill>
                <a:latin typeface="+mn-lt"/>
              </a:rPr>
            </a:br>
            <a:r>
              <a:rPr lang="ru-RU" b="1" i="1" dirty="0" smtClean="0">
                <a:solidFill>
                  <a:srgbClr val="053DBB"/>
                </a:solidFill>
                <a:latin typeface="+mn-lt"/>
              </a:rPr>
              <a:t>по </a:t>
            </a:r>
            <a:r>
              <a:rPr lang="ru-RU" b="1" i="1" dirty="0">
                <a:solidFill>
                  <a:srgbClr val="053DBB"/>
                </a:solidFill>
                <a:latin typeface="+mn-lt"/>
              </a:rPr>
              <a:t>22 загрязняющим веществам</a:t>
            </a:r>
          </a:p>
          <a:p>
            <a:pPr marL="457200" indent="-457200">
              <a:lnSpc>
                <a:spcPct val="75000"/>
              </a:lnSpc>
              <a:spcBef>
                <a:spcPct val="30000"/>
              </a:spcBef>
              <a:buFontTx/>
              <a:buChar char="•"/>
            </a:pPr>
            <a:endParaRPr lang="ru-RU" b="1" i="1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75000"/>
              </a:lnSpc>
              <a:spcBef>
                <a:spcPct val="30000"/>
              </a:spcBef>
              <a:buFontTx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Московский центр по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гидрометеорологии и мониторингу окружающей среды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n-lt"/>
              </a:rPr>
            </a:b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с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региональными функциями –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Московский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ЦГМС–Р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»  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75000"/>
              </a:lnSpc>
              <a:spcBef>
                <a:spcPct val="30000"/>
              </a:spcBef>
            </a:pPr>
            <a:r>
              <a:rPr lang="ru-RU" sz="1600" i="1" dirty="0">
                <a:solidFill>
                  <a:srgbClr val="053DBB"/>
                </a:solidFill>
                <a:latin typeface="+mn-lt"/>
              </a:rPr>
              <a:t>       </a:t>
            </a:r>
            <a:r>
              <a:rPr lang="ru-RU" sz="1600" b="1" i="1" dirty="0">
                <a:solidFill>
                  <a:srgbClr val="053DBB"/>
                </a:solidFill>
                <a:latin typeface="+mn-lt"/>
              </a:rPr>
              <a:t>На 16 стационарных </a:t>
            </a:r>
            <a:r>
              <a:rPr lang="ru-RU" sz="1600" b="1" i="1" dirty="0" smtClean="0">
                <a:solidFill>
                  <a:srgbClr val="053DBB"/>
                </a:solidFill>
                <a:latin typeface="+mn-lt"/>
              </a:rPr>
              <a:t>постах </a:t>
            </a:r>
            <a:br>
              <a:rPr lang="ru-RU" sz="1600" b="1" i="1" dirty="0" smtClean="0">
                <a:solidFill>
                  <a:srgbClr val="053DBB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053DBB"/>
                </a:solidFill>
                <a:latin typeface="+mn-lt"/>
              </a:rPr>
              <a:t>по </a:t>
            </a:r>
            <a:r>
              <a:rPr lang="ru-RU" sz="1600" b="1" i="1" dirty="0">
                <a:solidFill>
                  <a:srgbClr val="053DBB"/>
                </a:solidFill>
                <a:latin typeface="+mn-lt"/>
              </a:rPr>
              <a:t>19 загрязняющим веществам</a:t>
            </a:r>
          </a:p>
          <a:p>
            <a:pPr marL="457200" indent="-457200">
              <a:lnSpc>
                <a:spcPct val="75000"/>
              </a:lnSpc>
              <a:spcBef>
                <a:spcPct val="30000"/>
              </a:spcBef>
            </a:pPr>
            <a:endParaRPr lang="ru-RU" sz="1600" b="1" i="1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75000"/>
              </a:lnSpc>
              <a:spcBef>
                <a:spcPct val="30000"/>
              </a:spcBef>
              <a:buFontTx/>
              <a:buChar char="•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ГПБУ «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Мосэкомониторинг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»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n-lt"/>
              </a:rPr>
            </a:b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при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Департаменте природопользования и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охраны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окружающей среды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n-lt"/>
              </a:rPr>
            </a:b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города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Москвы </a:t>
            </a:r>
          </a:p>
          <a:p>
            <a:pPr marL="457200" indent="-457200">
              <a:lnSpc>
                <a:spcPct val="75000"/>
              </a:lnSpc>
              <a:spcBef>
                <a:spcPct val="30000"/>
              </a:spcBef>
            </a:pPr>
            <a:r>
              <a:rPr lang="ru-RU" sz="1600" i="1" dirty="0">
                <a:solidFill>
                  <a:srgbClr val="053DBB"/>
                </a:solidFill>
                <a:latin typeface="+mn-lt"/>
              </a:rPr>
              <a:t>       </a:t>
            </a:r>
            <a:r>
              <a:rPr lang="ru-RU" sz="1600" b="1" i="1" dirty="0">
                <a:solidFill>
                  <a:srgbClr val="053DBB"/>
                </a:solidFill>
                <a:latin typeface="+mn-lt"/>
              </a:rPr>
              <a:t>На 35 стационарных </a:t>
            </a:r>
            <a:r>
              <a:rPr lang="ru-RU" sz="1600" b="1" i="1" dirty="0" smtClean="0">
                <a:solidFill>
                  <a:srgbClr val="053DBB"/>
                </a:solidFill>
                <a:latin typeface="+mn-lt"/>
              </a:rPr>
              <a:t>постах </a:t>
            </a:r>
            <a:br>
              <a:rPr lang="ru-RU" sz="1600" b="1" i="1" dirty="0" smtClean="0">
                <a:solidFill>
                  <a:srgbClr val="053DBB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053DBB"/>
                </a:solidFill>
                <a:latin typeface="+mn-lt"/>
              </a:rPr>
              <a:t>по </a:t>
            </a:r>
            <a:r>
              <a:rPr lang="ru-RU" sz="1600" b="1" i="1" dirty="0">
                <a:solidFill>
                  <a:srgbClr val="053DBB"/>
                </a:solidFill>
                <a:latin typeface="+mn-lt"/>
              </a:rPr>
              <a:t>23 загрязняющим </a:t>
            </a:r>
            <a:r>
              <a:rPr lang="ru-RU" sz="1600" b="1" i="1" dirty="0" smtClean="0">
                <a:solidFill>
                  <a:srgbClr val="053DBB"/>
                </a:solidFill>
                <a:latin typeface="+mn-lt"/>
              </a:rPr>
              <a:t>веществам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  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31640" y="404664"/>
            <a:ext cx="7272808" cy="108012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Контроль  качества атмосферного воздуха осуществляется организациями различной ведомственной 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государственной принадлежности: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Рисунок 5" descr="Флаг_РПН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7CD73B41-1310-44D1-B9FB-EA21321AC63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7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4932040" y="1484784"/>
            <a:ext cx="3681349" cy="4149080"/>
            <a:chOff x="0" y="0"/>
            <a:chExt cx="3791" cy="4320"/>
          </a:xfrm>
        </p:grpSpPr>
        <p:pic>
          <p:nvPicPr>
            <p:cNvPr id="8" name="Picture 3" descr="КАРТА(ПОСТЫ ПО МОСКВЕ-2001)-120DP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791" cy="4320"/>
            </a:xfrm>
            <a:prstGeom prst="rect">
              <a:avLst/>
            </a:prstGeom>
            <a:noFill/>
          </p:spPr>
        </p:pic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192" y="240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2592" y="3120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>
              <a:off x="2304" y="2976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2640" y="2928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2736" y="1680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1584" y="2304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1824" y="2304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1872" y="2928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880" y="1968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3360" y="2496"/>
              <a:ext cx="144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868146" y="5644504"/>
            <a:ext cx="2952326" cy="1024856"/>
            <a:chOff x="5004048" y="5517232"/>
            <a:chExt cx="3052839" cy="1024856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5004048" y="5517232"/>
              <a:ext cx="3052839" cy="1024856"/>
              <a:chOff x="5004048" y="5517232"/>
              <a:chExt cx="3052839" cy="1024856"/>
            </a:xfrm>
          </p:grpSpPr>
          <p:sp>
            <p:nvSpPr>
              <p:cNvPr id="25" name="Rectangle 18"/>
              <p:cNvSpPr>
                <a:spLocks noChangeArrowheads="1"/>
              </p:cNvSpPr>
              <p:nvPr/>
            </p:nvSpPr>
            <p:spPr bwMode="auto">
              <a:xfrm>
                <a:off x="5381625" y="5876925"/>
                <a:ext cx="267526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46038" rIns="92075" bIns="46038" anchor="ctr"/>
              <a:lstStyle/>
              <a:p>
                <a:pPr marL="342900" indent="-342900"/>
                <a:r>
                  <a:rPr lang="ru-RU" sz="1100" dirty="0" smtClean="0">
                    <a:solidFill>
                      <a:srgbClr val="002060"/>
                    </a:solidFill>
                  </a:rPr>
                  <a:t>Автоматизированные станции </a:t>
                </a:r>
                <a:r>
                  <a:rPr lang="ru-RU" sz="1100" dirty="0">
                    <a:solidFill>
                      <a:srgbClr val="002060"/>
                    </a:solidFill>
                  </a:rPr>
                  <a:t>«</a:t>
                </a:r>
                <a:r>
                  <a:rPr lang="ru-RU" sz="1100" dirty="0" err="1">
                    <a:solidFill>
                      <a:srgbClr val="002060"/>
                    </a:solidFill>
                  </a:rPr>
                  <a:t>Мосэкомониторинг</a:t>
                </a:r>
                <a:r>
                  <a:rPr lang="ru-RU" sz="1100" dirty="0" smtClean="0">
                    <a:solidFill>
                      <a:srgbClr val="002060"/>
                    </a:solidFill>
                  </a:rPr>
                  <a:t>» </a:t>
                </a:r>
                <a:endParaRPr lang="ru-RU" sz="1100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26" name="Группа 36"/>
              <p:cNvGrpSpPr/>
              <p:nvPr/>
            </p:nvGrpSpPr>
            <p:grpSpPr>
              <a:xfrm>
                <a:off x="5004048" y="5517232"/>
                <a:ext cx="3052839" cy="1024856"/>
                <a:chOff x="5004048" y="5517232"/>
                <a:chExt cx="3052839" cy="1024856"/>
              </a:xfrm>
            </p:grpSpPr>
            <p:sp>
              <p:nvSpPr>
                <p:cNvPr id="27" name="AutoShape 16"/>
                <p:cNvSpPr>
                  <a:spLocks noChangeArrowheads="1"/>
                </p:cNvSpPr>
                <p:nvPr/>
              </p:nvSpPr>
              <p:spPr bwMode="auto">
                <a:xfrm>
                  <a:off x="5076825" y="5876925"/>
                  <a:ext cx="228600" cy="1524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1100"/>
                </a:p>
              </p:txBody>
            </p:sp>
            <p:sp>
              <p:nvSpPr>
                <p:cNvPr id="28" name="Rectangle 17"/>
                <p:cNvSpPr>
                  <a:spLocks noChangeArrowheads="1"/>
                </p:cNvSpPr>
                <p:nvPr/>
              </p:nvSpPr>
              <p:spPr bwMode="auto">
                <a:xfrm>
                  <a:off x="5076825" y="6334125"/>
                  <a:ext cx="228600" cy="152400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1100"/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5004048" y="5517232"/>
                  <a:ext cx="2970328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 marL="342900" indent="-342900"/>
                  <a:r>
                    <a:rPr lang="ru-RU" sz="1100" dirty="0">
                      <a:solidFill>
                        <a:schemeClr val="accent2"/>
                      </a:solidFill>
                    </a:rPr>
                    <a:t>    </a:t>
                  </a:r>
                  <a:r>
                    <a:rPr lang="ru-RU" sz="1100" dirty="0">
                      <a:solidFill>
                        <a:srgbClr val="002060"/>
                      </a:solidFill>
                    </a:rPr>
                    <a:t>Маршрутные</a:t>
                  </a:r>
                  <a:r>
                    <a:rPr lang="ru-RU" sz="1100" dirty="0"/>
                    <a:t> посты </a:t>
                  </a:r>
                  <a:r>
                    <a:rPr lang="ru-RU" sz="1100" dirty="0" smtClean="0"/>
                    <a:t>наблюдения </a:t>
                  </a:r>
                  <a:endParaRPr lang="ru-RU" sz="1100" dirty="0"/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5364163" y="6237288"/>
                  <a:ext cx="2692724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46038" rIns="92075" bIns="46038" anchor="ctr"/>
                <a:lstStyle/>
                <a:p>
                  <a:pPr marL="342900" indent="-342900"/>
                  <a:r>
                    <a:rPr lang="ru-RU" sz="1100" dirty="0">
                      <a:solidFill>
                        <a:srgbClr val="002060"/>
                      </a:solidFill>
                    </a:rPr>
                    <a:t>Стационарные посты </a:t>
                  </a:r>
                  <a:r>
                    <a:rPr lang="ru-RU" sz="1100" dirty="0" smtClean="0">
                      <a:solidFill>
                        <a:srgbClr val="002060"/>
                      </a:solidFill>
                    </a:rPr>
                    <a:t>«</a:t>
                  </a:r>
                  <a:r>
                    <a:rPr lang="ru-RU" sz="1100" dirty="0" err="1" smtClean="0">
                      <a:solidFill>
                        <a:srgbClr val="002060"/>
                      </a:solidFill>
                    </a:rPr>
                    <a:t>Мос</a:t>
                  </a:r>
                  <a:r>
                    <a:rPr lang="ru-RU" sz="1100" dirty="0" smtClean="0">
                      <a:solidFill>
                        <a:srgbClr val="002060"/>
                      </a:solidFill>
                    </a:rPr>
                    <a:t> ЦГМС-Р»</a:t>
                  </a:r>
                  <a:endParaRPr lang="ru-RU" sz="1100" dirty="0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5076825" y="5572125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137525" cy="3529111"/>
          </a:xfrm>
        </p:spPr>
        <p:txBody>
          <a:bodyPr/>
          <a:lstStyle/>
          <a:p>
            <a:pPr marL="981075" indent="0">
              <a:lnSpc>
                <a:spcPct val="80000"/>
              </a:lnSpc>
            </a:pPr>
            <a:r>
              <a:rPr lang="en-US" altLang="zh-CN" sz="1600" b="1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zh-CN" sz="2000" b="1" i="1" dirty="0">
                <a:solidFill>
                  <a:srgbClr val="002060"/>
                </a:solidFill>
              </a:rPr>
              <a:t>сера диоксид,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азот диоксид,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углерод оксид,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взвешенные вещества,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бензол,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фенол,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формальдегид, </a:t>
            </a:r>
          </a:p>
          <a:p>
            <a:pPr marL="981075" indent="0">
              <a:lnSpc>
                <a:spcPct val="80000"/>
              </a:lnSpc>
            </a:pPr>
            <a:r>
              <a:rPr lang="ru-RU" altLang="zh-CN" sz="2000" b="1" i="1" dirty="0">
                <a:solidFill>
                  <a:srgbClr val="002060"/>
                </a:solidFill>
              </a:rPr>
              <a:t>суммарные углеводороды</a:t>
            </a:r>
            <a:r>
              <a:rPr lang="ru-RU" altLang="zh-CN" sz="20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0000"/>
              </a:lnSpc>
            </a:pPr>
            <a:endParaRPr lang="ru-RU" altLang="zh-CN" sz="20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В </a:t>
            </a:r>
            <a:r>
              <a:rPr lang="ru-RU" sz="1800" b="1" dirty="0">
                <a:solidFill>
                  <a:srgbClr val="002060"/>
                </a:solidFill>
              </a:rPr>
              <a:t>дополнение к указанным примесям на каждой территории 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отбираются </a:t>
            </a:r>
            <a:r>
              <a:rPr lang="ru-RU" sz="1800" b="1" dirty="0">
                <a:solidFill>
                  <a:srgbClr val="002060"/>
                </a:solidFill>
              </a:rPr>
              <a:t>специфические для данной территории </a:t>
            </a:r>
            <a:r>
              <a:rPr lang="ru-RU" sz="1800" b="1" dirty="0" smtClean="0">
                <a:solidFill>
                  <a:srgbClr val="002060"/>
                </a:solidFill>
              </a:rPr>
              <a:t>загрязнители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536" y="5301208"/>
            <a:ext cx="84248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Особую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роль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в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приведенном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ряду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играют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взвешенные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вещества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zh-CN" i="1" dirty="0" err="1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которые</a:t>
            </a:r>
            <a:r>
              <a:rPr lang="en-US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сами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по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себе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могут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представлять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собой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токсичные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соединения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а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также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адсорбировать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на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своей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поверхности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высокотоксичные</a:t>
            </a:r>
            <a:r>
              <a:rPr lang="en-US" altLang="zh-CN" i="1" dirty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i="1" dirty="0" err="1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ксенобиотики</a:t>
            </a:r>
            <a:r>
              <a:rPr lang="en-US" altLang="zh-CN" i="1" dirty="0" smtClean="0">
                <a:solidFill>
                  <a:srgbClr val="00206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i="1" dirty="0">
              <a:solidFill>
                <a:srgbClr val="00206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1640" y="404664"/>
            <a:ext cx="7344816" cy="792088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Обязательные для контроля в атмосферном воздухе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каждого административного округа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загрязняющие вещества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Рисунок 5" descr="Флаг_РПН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7CD73B41-1310-44D1-B9FB-EA21321AC630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8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20072" y="1916832"/>
            <a:ext cx="3347864" cy="1440160"/>
          </a:xfrm>
          <a:prstGeom prst="rect">
            <a:avLst/>
          </a:prstGeom>
          <a:noFill/>
          <a:ln w="9525" cap="rnd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Посты наблюдения располагаются </a:t>
            </a:r>
            <a:b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</a:rPr>
              <a:t>на селитебных территориях, вблизи автомагистралей и промышленных зон</a:t>
            </a:r>
            <a:endParaRPr lang="ru-RU" sz="1600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8"/>
          <p:cNvSpPr txBox="1">
            <a:spLocks/>
          </p:cNvSpPr>
          <p:nvPr/>
        </p:nvSpPr>
        <p:spPr>
          <a:xfrm>
            <a:off x="6732588" y="188913"/>
            <a:ext cx="2133600" cy="365125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defRPr/>
            </a:pPr>
            <a:r>
              <a:rPr lang="ru-RU" sz="1200" dirty="0">
                <a:solidFill>
                  <a:schemeClr val="tx1">
                    <a:tint val="75000"/>
                  </a:schemeClr>
                </a:solidFill>
              </a:rPr>
              <a:t>Слайд </a:t>
            </a:r>
            <a:fld id="{5FAB14E8-7AC3-4D58-8EAE-601E97CD746C}" type="slidenum">
              <a:rPr lang="ru-RU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9</a:t>
            </a:fld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99592" y="476672"/>
            <a:ext cx="8244408" cy="792088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Индивидуальный и популяционный канцерогенные риски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от воздействия формальдегида, бензола и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бенз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(а)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пирена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2525" name="Рисунок 10" descr="Флаг_РП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19748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2" y="1196752"/>
          <a:ext cx="8784976" cy="4896545"/>
        </p:xfrm>
        <a:graphic>
          <a:graphicData uri="http://schemas.openxmlformats.org/drawingml/2006/table">
            <a:tbl>
              <a:tblPr/>
              <a:tblGrid>
                <a:gridCol w="576064"/>
                <a:gridCol w="864096"/>
                <a:gridCol w="288032"/>
                <a:gridCol w="432048"/>
                <a:gridCol w="345231"/>
                <a:gridCol w="487221"/>
                <a:gridCol w="607708"/>
                <a:gridCol w="534960"/>
                <a:gridCol w="476111"/>
                <a:gridCol w="380890"/>
                <a:gridCol w="476111"/>
                <a:gridCol w="476111"/>
                <a:gridCol w="476111"/>
                <a:gridCol w="476111"/>
                <a:gridCol w="476111"/>
                <a:gridCol w="285668"/>
                <a:gridCol w="476111"/>
                <a:gridCol w="650281"/>
              </a:tblGrid>
              <a:tr h="27250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Округ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Район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№ поста  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Концентрация мг/м3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Население  </a:t>
                      </a:r>
                      <a:r>
                        <a:rPr lang="ru-RU" sz="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/>
                      </a:r>
                      <a:br>
                        <a:rPr lang="ru-RU" sz="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А-12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Формальдегид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Бензпирен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Суммарный индивидуальный канцерогенный риск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Суммарный популяционный канцерогенный риск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915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Формальдегид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</a:t>
                      </a: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r>
                        <a:rPr lang="ru-RU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6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пиpен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LADD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LADD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LADD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PCR</a:t>
                      </a:r>
                      <a:endParaRPr lang="ru-RU" sz="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Замоскворечье</a:t>
                      </a: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1.42E-06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55 859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3.56E-07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1.39E-06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1.39E-06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Мещанское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1.78E-06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58 096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1.85E-04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4.29E-07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1.67E-06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1.87E-04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10.84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ЮАО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Нагатино-Садовники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1.98E-06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75 247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2.02E-04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5.21E-07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2.03E-06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2.04E-04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15.33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ЮВАО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Рязанский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1.68E-06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101 539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0.0034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1.55E-04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4.20E-07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1.64E-06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1.57E-04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15.95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ЮВАО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Текстиль-щики</a:t>
                      </a: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1.90E-06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100 760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1.26E-04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4.66E-07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1.82E-06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12.85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СЗАО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Хорошово-Мневники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164 158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1.85E-04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30.3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1.85E-04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30.34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СЗАО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Северное Тушино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152 845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18.09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ЮАО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Чертаново</a:t>
                      </a: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Центральное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111 926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1.26E-04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1.26E-04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14.08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Дмитровский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,015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88 070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0.0037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14.80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Богородское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102 924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2.14E-04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1.11E-04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11.4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3.25E-04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33.47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Можайский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2.10E-06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132 629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0.0031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1.43E-04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18.9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5.21E-07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2.03E-06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2.63E-04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34.91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ЮАО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Братеево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102 072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800" b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12.08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Москва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1.70E-06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11 510 098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4E-03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1.79E-04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2058.5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0.004</a:t>
                      </a:r>
                      <a:r>
                        <a:rPr lang="en-US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1.18E-04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1362.3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4.93E-07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1.92E-06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22.1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2.99E-04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3442.88</a:t>
                      </a:r>
                    </a:p>
                  </a:txBody>
                  <a:tcPr marL="14954" marR="149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1520" y="6237312"/>
            <a:ext cx="8640960" cy="432048"/>
          </a:xfrm>
          <a:prstGeom prst="rect">
            <a:avLst/>
          </a:prstGeom>
          <a:noFill/>
          <a:ln w="9525" cap="rnd">
            <a:noFill/>
            <a:round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Calibri" pitchFamily="34" charset="0"/>
              </a:rPr>
              <a:t>Основной вклад в величину популяционного риска вносит формальдегид – 59,8%, </a:t>
            </a:r>
            <a:br>
              <a:rPr lang="ru-RU" sz="16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Calibri" pitchFamily="34" charset="0"/>
              </a:rPr>
              <a:t>на долю бензола и </a:t>
            </a:r>
            <a:r>
              <a:rPr lang="ru-RU" sz="1600" b="1" i="1" dirty="0" err="1" smtClean="0">
                <a:solidFill>
                  <a:srgbClr val="002060"/>
                </a:solidFill>
                <a:latin typeface="Calibri" pitchFamily="34" charset="0"/>
              </a:rPr>
              <a:t>бенз</a:t>
            </a:r>
            <a:r>
              <a:rPr lang="ru-RU" sz="1600" b="1" i="1" dirty="0" smtClean="0">
                <a:solidFill>
                  <a:srgbClr val="002060"/>
                </a:solidFill>
                <a:latin typeface="Calibri" pitchFamily="34" charset="0"/>
              </a:rPr>
              <a:t>(а)</a:t>
            </a:r>
            <a:r>
              <a:rPr lang="ru-RU" sz="1600" b="1" i="1" dirty="0" err="1" smtClean="0">
                <a:solidFill>
                  <a:srgbClr val="002060"/>
                </a:solidFill>
                <a:latin typeface="Calibri" pitchFamily="34" charset="0"/>
              </a:rPr>
              <a:t>пирена</a:t>
            </a:r>
            <a:r>
              <a:rPr lang="ru-RU" sz="1600" b="1" i="1" dirty="0" smtClean="0">
                <a:solidFill>
                  <a:srgbClr val="002060"/>
                </a:solidFill>
                <a:latin typeface="Calibri" pitchFamily="34" charset="0"/>
              </a:rPr>
              <a:t> приходится 39,6% и 0,6%, соответственно</a:t>
            </a:r>
            <a:endParaRPr lang="ru-RU" sz="1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12211</TotalTime>
  <Words>1306</Words>
  <Application>Microsoft Office PowerPoint</Application>
  <PresentationFormat>Экран (4:3)</PresentationFormat>
  <Paragraphs>649</Paragraphs>
  <Slides>19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Arial Cyr</vt:lpstr>
      <vt:lpstr>Tahoma</vt:lpstr>
      <vt:lpstr>Arial Unicode MS</vt:lpstr>
      <vt:lpstr>宋体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Коллегия 27-01-2012</dc:title>
  <dc:subject>Доклад руководителя</dc:subject>
  <dc:creator>Ефимов</dc:creator>
  <cp:lastModifiedBy>Ефимов</cp:lastModifiedBy>
  <cp:revision>1649</cp:revision>
  <dcterms:created xsi:type="dcterms:W3CDTF">2006-03-08T18:14:18Z</dcterms:created>
  <dcterms:modified xsi:type="dcterms:W3CDTF">2014-06-17T14:48:44Z</dcterms:modified>
</cp:coreProperties>
</file>